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292" r:id="rId5"/>
    <p:sldId id="300" r:id="rId6"/>
    <p:sldId id="301" r:id="rId7"/>
    <p:sldId id="302" r:id="rId8"/>
    <p:sldId id="303" r:id="rId9"/>
    <p:sldId id="304" r:id="rId10"/>
    <p:sldId id="305" r:id="rId11"/>
    <p:sldId id="313" r:id="rId12"/>
    <p:sldId id="307" r:id="rId13"/>
    <p:sldId id="308" r:id="rId14"/>
    <p:sldId id="310" r:id="rId15"/>
    <p:sldId id="314" r:id="rId16"/>
    <p:sldId id="311"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634"/>
  </p:normalViewPr>
  <p:slideViewPr>
    <p:cSldViewPr snapToGrid="0" showGuides="1">
      <p:cViewPr varScale="1">
        <p:scale>
          <a:sx n="82" d="100"/>
          <a:sy n="82" d="100"/>
        </p:scale>
        <p:origin x="720" y="72"/>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1/30/2026</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A894A48D-3417-BE20-3062-A366096904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AC9ED954-709D-51DC-3EA0-0E06FE1D72A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1F57F2FB-2942-7663-E6DB-E3A976549D5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ED31FE42-8AA6-DC9C-5EE7-8737143C1DD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58D246-FB21-4ACB-9068-6447CC7872F8}" type="datetimeFigureOut">
              <a:rPr lang="en-US" smtClean="0"/>
              <a:t>1/30/2026</a:t>
            </a:fld>
            <a:endParaRPr lang="en-US"/>
          </a:p>
        </p:txBody>
      </p:sp>
      <p:sp>
        <p:nvSpPr>
          <p:cNvPr id="12" name="Notes Placeholder 11">
            <a:extLst>
              <a:ext uri="{FF2B5EF4-FFF2-40B4-BE49-F238E27FC236}">
                <a16:creationId xmlns:a16="http://schemas.microsoft.com/office/drawing/2014/main" id="{5F659C92-43C4-05C5-9170-5CF256AF997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74923A81-0599-8ECF-BDF0-A4898D46829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BF3159-94EB-4F6B-8273-09F1A6B019E6}"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37128833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204845" y="820600"/>
            <a:ext cx="6716845" cy="2057441"/>
          </a:xfrm>
        </p:spPr>
        <p:txBody>
          <a:bodyPr/>
          <a:lstStyle/>
          <a:p>
            <a:pPr algn="ctr"/>
            <a:r>
              <a:rPr lang="en-US"/>
              <a:t>SMART HOME ENERGY MANAGEMENT SYSTEM</a:t>
            </a:r>
            <a:endParaRPr lang="en-US"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582704" y="4125430"/>
            <a:ext cx="1570612" cy="760288"/>
          </a:xfrm>
        </p:spPr>
        <p:txBody>
          <a:bodyPr/>
          <a:lstStyle/>
          <a:p>
            <a:r>
              <a:rPr lang="en-US"/>
              <a:t>Presented By:</a:t>
            </a:r>
          </a:p>
          <a:p>
            <a:r>
              <a:rPr lang="en-US"/>
              <a:t>Team2</a:t>
            </a:r>
            <a:endParaRPr lang="en-US" dirty="0"/>
          </a:p>
        </p:txBody>
      </p:sp>
      <p:sp>
        <p:nvSpPr>
          <p:cNvPr id="11" name="Flowchart: Alternate Process 10">
            <a:extLst>
              <a:ext uri="{FF2B5EF4-FFF2-40B4-BE49-F238E27FC236}">
                <a16:creationId xmlns:a16="http://schemas.microsoft.com/office/drawing/2014/main" id="{3F6BA30A-3756-51EB-896A-2DF2428D3CA5}"/>
              </a:ext>
            </a:extLst>
          </p:cNvPr>
          <p:cNvSpPr/>
          <p:nvPr/>
        </p:nvSpPr>
        <p:spPr>
          <a:xfrm>
            <a:off x="8024327" y="2789853"/>
            <a:ext cx="3601616" cy="2843963"/>
          </a:xfrm>
          <a:prstGeom prst="flowChartAlternateProcess">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64F36A76-7F45-6917-34ED-6DDFB95BE30B}"/>
              </a:ext>
            </a:extLst>
          </p:cNvPr>
          <p:cNvSpPr txBox="1"/>
          <p:nvPr/>
        </p:nvSpPr>
        <p:spPr>
          <a:xfrm>
            <a:off x="1514490" y="5380672"/>
            <a:ext cx="6097554" cy="1477328"/>
          </a:xfrm>
          <a:prstGeom prst="rect">
            <a:avLst/>
          </a:prstGeom>
          <a:noFill/>
        </p:spPr>
        <p:txBody>
          <a:bodyPr wrap="square">
            <a:spAutoFit/>
          </a:bodyPr>
          <a:lstStyle/>
          <a:p>
            <a:r>
              <a:rPr lang="en-US" sz="1800" b="1"/>
              <a:t>Team Lead </a:t>
            </a:r>
            <a:r>
              <a:rPr lang="en-US" sz="1800"/>
              <a:t>- Jayanth</a:t>
            </a:r>
          </a:p>
          <a:p>
            <a:r>
              <a:rPr lang="en-US" sz="1800" b="1"/>
              <a:t>Technical Lead </a:t>
            </a:r>
            <a:r>
              <a:rPr lang="en-US" sz="1800"/>
              <a:t>- Kavya </a:t>
            </a:r>
          </a:p>
          <a:p>
            <a:r>
              <a:rPr lang="en-IN" sz="1800" b="1"/>
              <a:t>Developer Core</a:t>
            </a:r>
            <a:r>
              <a:rPr lang="en-IN" sz="1800"/>
              <a:t>- </a:t>
            </a:r>
            <a:r>
              <a:rPr lang="en-IN"/>
              <a:t>Dibya</a:t>
            </a:r>
            <a:endParaRPr lang="en-IN" sz="1800"/>
          </a:p>
          <a:p>
            <a:r>
              <a:rPr lang="en-IN" sz="1800" b="1"/>
              <a:t>Developer Supporting </a:t>
            </a:r>
            <a:r>
              <a:rPr lang="en-IN" sz="1800"/>
              <a:t>– Mounika</a:t>
            </a:r>
          </a:p>
          <a:p>
            <a:r>
              <a:rPr lang="en-IN" sz="1800" b="1"/>
              <a:t>Tester/Quality Analyst </a:t>
            </a:r>
            <a:r>
              <a:rPr lang="en-IN" sz="1800"/>
              <a:t>– Swetha</a:t>
            </a:r>
          </a:p>
        </p:txBody>
      </p:sp>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61AE37-FF25-EA79-D392-194636C6725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7E77825-85CA-7ADE-F73B-3F098AE79514}"/>
              </a:ext>
            </a:extLst>
          </p:cNvPr>
          <p:cNvSpPr/>
          <p:nvPr/>
        </p:nvSpPr>
        <p:spPr>
          <a:xfrm>
            <a:off x="920135" y="438739"/>
            <a:ext cx="3615029" cy="923330"/>
          </a:xfrm>
          <a:prstGeom prst="rect">
            <a:avLst/>
          </a:prstGeom>
          <a:noFill/>
        </p:spPr>
        <p:txBody>
          <a:bodyPr wrap="none" lIns="91440" tIns="45720" rIns="91440" bIns="45720">
            <a:spAutoFit/>
          </a:bodyPr>
          <a:lstStyle/>
          <a:p>
            <a:pPr algn="ctr"/>
            <a:r>
              <a:rPr lang="en-US" sz="5400" b="0" cap="none" spc="0">
                <a:ln w="0"/>
                <a:solidFill>
                  <a:schemeClr val="tx1"/>
                </a:solidFill>
                <a:effectLst>
                  <a:outerShdw blurRad="38100" dist="19050" dir="2700000" algn="tl" rotWithShape="0">
                    <a:schemeClr val="dk1">
                      <a:alpha val="40000"/>
                    </a:schemeClr>
                  </a:outerShdw>
                </a:effectLst>
              </a:rPr>
              <a:t>Advantages</a:t>
            </a:r>
          </a:p>
        </p:txBody>
      </p:sp>
      <p:sp>
        <p:nvSpPr>
          <p:cNvPr id="5" name="TextBox 4">
            <a:extLst>
              <a:ext uri="{FF2B5EF4-FFF2-40B4-BE49-F238E27FC236}">
                <a16:creationId xmlns:a16="http://schemas.microsoft.com/office/drawing/2014/main" id="{ACAC50F4-E3A7-4F6C-A2D0-92AC4896B8B8}"/>
              </a:ext>
            </a:extLst>
          </p:cNvPr>
          <p:cNvSpPr txBox="1"/>
          <p:nvPr/>
        </p:nvSpPr>
        <p:spPr>
          <a:xfrm>
            <a:off x="920135" y="1534513"/>
            <a:ext cx="5825898" cy="64633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a:ln>
                  <a:noFill/>
                </a:ln>
                <a:solidFill>
                  <a:schemeClr val="tx1"/>
                </a:solidFill>
                <a:effectLst/>
                <a:latin typeface="Arial" panose="020B0604020202020204" pitchFamily="34" charset="0"/>
              </a:rPr>
              <a:t>Ensures </a:t>
            </a:r>
            <a:r>
              <a:rPr kumimoji="0" lang="en-US" altLang="en-US" sz="1800" b="1" i="0" u="none" strike="noStrike" cap="none" normalizeH="0" baseline="0">
                <a:ln>
                  <a:noFill/>
                </a:ln>
                <a:solidFill>
                  <a:schemeClr val="tx1"/>
                </a:solidFill>
                <a:effectLst/>
                <a:latin typeface="Arial" panose="020B0604020202020204" pitchFamily="34" charset="0"/>
              </a:rPr>
              <a:t>secure access</a:t>
            </a:r>
            <a:r>
              <a:rPr kumimoji="0" lang="en-US" altLang="en-US" sz="1800" b="0" i="0" u="none" strike="noStrike" cap="none" normalizeH="0" baseline="0">
                <a:ln>
                  <a:noFill/>
                </a:ln>
                <a:solidFill>
                  <a:schemeClr val="tx1"/>
                </a:solidFill>
                <a:effectLst/>
                <a:latin typeface="Arial" panose="020B0604020202020204" pitchFamily="34" charset="0"/>
              </a:rPr>
              <a:t> using JWT-based authentication.</a:t>
            </a:r>
          </a:p>
        </p:txBody>
      </p:sp>
      <p:sp>
        <p:nvSpPr>
          <p:cNvPr id="7" name="TextBox 6">
            <a:extLst>
              <a:ext uri="{FF2B5EF4-FFF2-40B4-BE49-F238E27FC236}">
                <a16:creationId xmlns:a16="http://schemas.microsoft.com/office/drawing/2014/main" id="{215F9052-042E-A404-9297-1C7C60154DB4}"/>
              </a:ext>
            </a:extLst>
          </p:cNvPr>
          <p:cNvSpPr txBox="1"/>
          <p:nvPr/>
        </p:nvSpPr>
        <p:spPr>
          <a:xfrm>
            <a:off x="920135" y="4920210"/>
            <a:ext cx="4755987" cy="92333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a:ln>
                  <a:noFill/>
                </a:ln>
                <a:solidFill>
                  <a:schemeClr val="tx1"/>
                </a:solidFill>
                <a:effectLst/>
                <a:latin typeface="Arial" panose="020B0604020202020204" pitchFamily="34" charset="0"/>
              </a:rPr>
              <a:t>Provides </a:t>
            </a:r>
            <a:r>
              <a:rPr kumimoji="0" lang="en-US" altLang="en-US" sz="1800" b="1" i="0" u="none" strike="noStrike" cap="none" normalizeH="0" baseline="0">
                <a:ln>
                  <a:noFill/>
                </a:ln>
                <a:solidFill>
                  <a:schemeClr val="tx1"/>
                </a:solidFill>
                <a:effectLst/>
                <a:latin typeface="Arial" panose="020B0604020202020204" pitchFamily="34" charset="0"/>
              </a:rPr>
              <a:t>role-based authorization</a:t>
            </a:r>
            <a:r>
              <a:rPr kumimoji="0" lang="en-US" altLang="en-US" sz="1800" b="0" i="0" u="none" strike="noStrike" cap="none" normalizeH="0" baseline="0">
                <a:ln>
                  <a:noFill/>
                </a:ln>
                <a:solidFill>
                  <a:schemeClr val="tx1"/>
                </a:solidFill>
                <a:effectLst/>
                <a:latin typeface="Arial" panose="020B0604020202020204" pitchFamily="34" charset="0"/>
              </a:rPr>
              <a:t> (OWNER, ADMIN, GUEST, MAINTENANCE WORKER)</a:t>
            </a:r>
          </a:p>
        </p:txBody>
      </p:sp>
      <p:sp>
        <p:nvSpPr>
          <p:cNvPr id="9" name="TextBox 8">
            <a:extLst>
              <a:ext uri="{FF2B5EF4-FFF2-40B4-BE49-F238E27FC236}">
                <a16:creationId xmlns:a16="http://schemas.microsoft.com/office/drawing/2014/main" id="{0C052644-3A6D-74FA-B02E-A72A78412E3E}"/>
              </a:ext>
            </a:extLst>
          </p:cNvPr>
          <p:cNvSpPr txBox="1"/>
          <p:nvPr/>
        </p:nvSpPr>
        <p:spPr>
          <a:xfrm>
            <a:off x="920135" y="2592020"/>
            <a:ext cx="4444967" cy="646331"/>
          </a:xfrm>
          <a:prstGeom prst="rect">
            <a:avLst/>
          </a:prstGeom>
          <a:noFill/>
        </p:spPr>
        <p:txBody>
          <a:bodyPr wrap="square">
            <a:spAutoFit/>
          </a:bodyPr>
          <a:lstStyle/>
          <a:p>
            <a:pPr lvl="0" eaLnBrk="0" fontAlgn="base" hangingPunct="0">
              <a:spcBef>
                <a:spcPct val="0"/>
              </a:spcBef>
              <a:spcAft>
                <a:spcPct val="0"/>
              </a:spcAft>
            </a:pPr>
            <a:r>
              <a:rPr lang="en-US"/>
              <a:t>Allows users to </a:t>
            </a:r>
            <a:r>
              <a:rPr lang="en-US" b="1"/>
              <a:t>add and control smart devices</a:t>
            </a:r>
            <a:r>
              <a:rPr lang="en-US"/>
              <a:t> easily.</a:t>
            </a:r>
          </a:p>
        </p:txBody>
      </p:sp>
      <p:sp>
        <p:nvSpPr>
          <p:cNvPr id="11" name="TextBox 10">
            <a:extLst>
              <a:ext uri="{FF2B5EF4-FFF2-40B4-BE49-F238E27FC236}">
                <a16:creationId xmlns:a16="http://schemas.microsoft.com/office/drawing/2014/main" id="{131E9A07-E1DE-B11C-527E-F81AAF958320}"/>
              </a:ext>
            </a:extLst>
          </p:cNvPr>
          <p:cNvSpPr txBox="1"/>
          <p:nvPr/>
        </p:nvSpPr>
        <p:spPr>
          <a:xfrm>
            <a:off x="6211078" y="1983956"/>
            <a:ext cx="6102220" cy="369332"/>
          </a:xfrm>
          <a:prstGeom prst="rect">
            <a:avLst/>
          </a:prstGeom>
          <a:noFill/>
        </p:spPr>
        <p:txBody>
          <a:bodyPr wrap="square">
            <a:spAutoFit/>
          </a:bodyPr>
          <a:lstStyle/>
          <a:p>
            <a:pPr lvl="0" eaLnBrk="0" fontAlgn="base" hangingPunct="0">
              <a:spcBef>
                <a:spcPct val="0"/>
              </a:spcBef>
              <a:spcAft>
                <a:spcPct val="0"/>
              </a:spcAft>
            </a:pPr>
            <a:r>
              <a:rPr lang="en-US"/>
              <a:t>Maintains accurate device state (ON/OFF) in real time.</a:t>
            </a:r>
          </a:p>
        </p:txBody>
      </p:sp>
      <p:sp>
        <p:nvSpPr>
          <p:cNvPr id="13" name="TextBox 12">
            <a:extLst>
              <a:ext uri="{FF2B5EF4-FFF2-40B4-BE49-F238E27FC236}">
                <a16:creationId xmlns:a16="http://schemas.microsoft.com/office/drawing/2014/main" id="{EC1E1991-C82D-CECA-D070-B966E71CEDD8}"/>
              </a:ext>
            </a:extLst>
          </p:cNvPr>
          <p:cNvSpPr txBox="1"/>
          <p:nvPr/>
        </p:nvSpPr>
        <p:spPr>
          <a:xfrm>
            <a:off x="6211078" y="3093055"/>
            <a:ext cx="5704114" cy="646331"/>
          </a:xfrm>
          <a:prstGeom prst="rect">
            <a:avLst/>
          </a:prstGeom>
          <a:noFill/>
        </p:spPr>
        <p:txBody>
          <a:bodyPr wrap="square">
            <a:spAutoFit/>
          </a:bodyPr>
          <a:lstStyle/>
          <a:p>
            <a:r>
              <a:rPr lang="en-US"/>
              <a:t>Supports centralized control of all household appliances.</a:t>
            </a:r>
            <a:endParaRPr lang="en-IN"/>
          </a:p>
        </p:txBody>
      </p:sp>
      <p:sp>
        <p:nvSpPr>
          <p:cNvPr id="15" name="TextBox 14">
            <a:extLst>
              <a:ext uri="{FF2B5EF4-FFF2-40B4-BE49-F238E27FC236}">
                <a16:creationId xmlns:a16="http://schemas.microsoft.com/office/drawing/2014/main" id="{F0CF49ED-A29C-4619-D726-DB10FEB3058D}"/>
              </a:ext>
            </a:extLst>
          </p:cNvPr>
          <p:cNvSpPr txBox="1"/>
          <p:nvPr/>
        </p:nvSpPr>
        <p:spPr>
          <a:xfrm>
            <a:off x="920135" y="3916769"/>
            <a:ext cx="4755987" cy="369332"/>
          </a:xfrm>
          <a:prstGeom prst="rect">
            <a:avLst/>
          </a:prstGeom>
          <a:noFill/>
        </p:spPr>
        <p:txBody>
          <a:bodyPr wrap="square">
            <a:spAutoFit/>
          </a:bodyPr>
          <a:lstStyle/>
          <a:p>
            <a:pPr lvl="0" eaLnBrk="0" fontAlgn="base" hangingPunct="0">
              <a:spcBef>
                <a:spcPct val="0"/>
              </a:spcBef>
              <a:spcAft>
                <a:spcPct val="0"/>
              </a:spcAft>
            </a:pPr>
            <a:r>
              <a:rPr lang="en-US"/>
              <a:t>Modular and scalable </a:t>
            </a:r>
            <a:r>
              <a:rPr lang="en-US" b="1"/>
              <a:t>four-layer architecture</a:t>
            </a:r>
            <a:r>
              <a:rPr lang="en-US"/>
              <a:t>.</a:t>
            </a:r>
          </a:p>
        </p:txBody>
      </p:sp>
      <p:sp>
        <p:nvSpPr>
          <p:cNvPr id="17" name="TextBox 16">
            <a:extLst>
              <a:ext uri="{FF2B5EF4-FFF2-40B4-BE49-F238E27FC236}">
                <a16:creationId xmlns:a16="http://schemas.microsoft.com/office/drawing/2014/main" id="{E687554A-C872-0C95-F126-D91DDEE23350}"/>
              </a:ext>
            </a:extLst>
          </p:cNvPr>
          <p:cNvSpPr txBox="1"/>
          <p:nvPr/>
        </p:nvSpPr>
        <p:spPr>
          <a:xfrm>
            <a:off x="6211078" y="4385717"/>
            <a:ext cx="6102220" cy="369332"/>
          </a:xfrm>
          <a:prstGeom prst="rect">
            <a:avLst/>
          </a:prstGeom>
          <a:noFill/>
        </p:spPr>
        <p:txBody>
          <a:bodyPr wrap="square">
            <a:spAutoFit/>
          </a:bodyPr>
          <a:lstStyle/>
          <a:p>
            <a:r>
              <a:rPr lang="en-US"/>
              <a:t>Secure, maintainable, and extensible system design. </a:t>
            </a:r>
            <a:endParaRPr lang="en-IN"/>
          </a:p>
        </p:txBody>
      </p:sp>
      <p:sp>
        <p:nvSpPr>
          <p:cNvPr id="19" name="TextBox 18">
            <a:extLst>
              <a:ext uri="{FF2B5EF4-FFF2-40B4-BE49-F238E27FC236}">
                <a16:creationId xmlns:a16="http://schemas.microsoft.com/office/drawing/2014/main" id="{9FC1CF75-1FFF-FA6D-7E7C-83988E1CF431}"/>
              </a:ext>
            </a:extLst>
          </p:cNvPr>
          <p:cNvSpPr txBox="1"/>
          <p:nvPr/>
        </p:nvSpPr>
        <p:spPr>
          <a:xfrm>
            <a:off x="920135" y="6292983"/>
            <a:ext cx="6102220" cy="369332"/>
          </a:xfrm>
          <a:prstGeom prst="rect">
            <a:avLst/>
          </a:prstGeom>
          <a:noFill/>
        </p:spPr>
        <p:txBody>
          <a:bodyPr wrap="square">
            <a:spAutoFit/>
          </a:bodyPr>
          <a:lstStyle/>
          <a:p>
            <a:pPr lvl="0" eaLnBrk="0" fontAlgn="base" hangingPunct="0">
              <a:spcBef>
                <a:spcPct val="0"/>
              </a:spcBef>
              <a:spcAft>
                <a:spcPct val="0"/>
              </a:spcAft>
            </a:pPr>
            <a:r>
              <a:rPr lang="en-US"/>
              <a:t>Reduces manual effort and human dependency.</a:t>
            </a:r>
          </a:p>
        </p:txBody>
      </p:sp>
      <p:sp>
        <p:nvSpPr>
          <p:cNvPr id="21" name="TextBox 20">
            <a:extLst>
              <a:ext uri="{FF2B5EF4-FFF2-40B4-BE49-F238E27FC236}">
                <a16:creationId xmlns:a16="http://schemas.microsoft.com/office/drawing/2014/main" id="{DCE82EFD-87E6-3DC0-7F04-94943A8440D1}"/>
              </a:ext>
            </a:extLst>
          </p:cNvPr>
          <p:cNvSpPr txBox="1"/>
          <p:nvPr/>
        </p:nvSpPr>
        <p:spPr>
          <a:xfrm>
            <a:off x="6211078" y="5629680"/>
            <a:ext cx="5704114" cy="646331"/>
          </a:xfrm>
          <a:prstGeom prst="rect">
            <a:avLst/>
          </a:prstGeom>
          <a:noFill/>
        </p:spPr>
        <p:txBody>
          <a:bodyPr wrap="square">
            <a:spAutoFit/>
          </a:bodyPr>
          <a:lstStyle/>
          <a:p>
            <a:r>
              <a:rPr lang="en-US"/>
              <a:t>Ready for future enhancements like IoT integration or AI-based optimization</a:t>
            </a:r>
            <a:endParaRPr lang="en-IN"/>
          </a:p>
        </p:txBody>
      </p:sp>
    </p:spTree>
    <p:extLst>
      <p:ext uri="{BB962C8B-B14F-4D97-AF65-F5344CB8AC3E}">
        <p14:creationId xmlns:p14="http://schemas.microsoft.com/office/powerpoint/2010/main" val="561405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BC3064-FFAA-50D2-B03F-2AB75847ADDD}"/>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0EC8F365-9DFA-3E03-67C4-935932CBF2A0}"/>
              </a:ext>
            </a:extLst>
          </p:cNvPr>
          <p:cNvPicPr>
            <a:picLocks noChangeAspect="1"/>
          </p:cNvPicPr>
          <p:nvPr/>
        </p:nvPicPr>
        <p:blipFill>
          <a:blip r:embed="rId2"/>
          <a:srcRect l="29536" t="3183" r="21162" b="-3183"/>
          <a:stretch>
            <a:fillRect/>
          </a:stretch>
        </p:blipFill>
        <p:spPr>
          <a:xfrm>
            <a:off x="242595" y="130628"/>
            <a:ext cx="2645385" cy="2638344"/>
          </a:xfrm>
          <a:prstGeom prst="rect">
            <a:avLst/>
          </a:prstGeom>
        </p:spPr>
      </p:pic>
      <p:pic>
        <p:nvPicPr>
          <p:cNvPr id="9" name="Picture 8">
            <a:extLst>
              <a:ext uri="{FF2B5EF4-FFF2-40B4-BE49-F238E27FC236}">
                <a16:creationId xmlns:a16="http://schemas.microsoft.com/office/drawing/2014/main" id="{44220EB1-2E28-026D-3F6A-F17A2C47B6F4}"/>
              </a:ext>
            </a:extLst>
          </p:cNvPr>
          <p:cNvPicPr>
            <a:picLocks noChangeAspect="1"/>
          </p:cNvPicPr>
          <p:nvPr/>
        </p:nvPicPr>
        <p:blipFill>
          <a:blip r:embed="rId3"/>
          <a:stretch>
            <a:fillRect/>
          </a:stretch>
        </p:blipFill>
        <p:spPr>
          <a:xfrm>
            <a:off x="3161990" y="130628"/>
            <a:ext cx="5059990" cy="2638344"/>
          </a:xfrm>
          <a:prstGeom prst="rect">
            <a:avLst/>
          </a:prstGeom>
        </p:spPr>
      </p:pic>
      <p:pic>
        <p:nvPicPr>
          <p:cNvPr id="11" name="Picture 10">
            <a:extLst>
              <a:ext uri="{FF2B5EF4-FFF2-40B4-BE49-F238E27FC236}">
                <a16:creationId xmlns:a16="http://schemas.microsoft.com/office/drawing/2014/main" id="{A0EEFD95-79DC-9506-F4DA-D44B9C5E8A99}"/>
              </a:ext>
            </a:extLst>
          </p:cNvPr>
          <p:cNvPicPr>
            <a:picLocks noChangeAspect="1"/>
          </p:cNvPicPr>
          <p:nvPr/>
        </p:nvPicPr>
        <p:blipFill>
          <a:blip r:embed="rId4"/>
          <a:stretch>
            <a:fillRect/>
          </a:stretch>
        </p:blipFill>
        <p:spPr>
          <a:xfrm>
            <a:off x="8549640" y="130629"/>
            <a:ext cx="3266802" cy="2894512"/>
          </a:xfrm>
          <a:prstGeom prst="rect">
            <a:avLst/>
          </a:prstGeom>
        </p:spPr>
      </p:pic>
      <p:pic>
        <p:nvPicPr>
          <p:cNvPr id="13" name="Picture 12">
            <a:extLst>
              <a:ext uri="{FF2B5EF4-FFF2-40B4-BE49-F238E27FC236}">
                <a16:creationId xmlns:a16="http://schemas.microsoft.com/office/drawing/2014/main" id="{6508DB59-8227-6179-4BCD-CCF4BE510536}"/>
              </a:ext>
            </a:extLst>
          </p:cNvPr>
          <p:cNvPicPr>
            <a:picLocks noChangeAspect="1"/>
          </p:cNvPicPr>
          <p:nvPr/>
        </p:nvPicPr>
        <p:blipFill>
          <a:blip r:embed="rId5"/>
          <a:stretch>
            <a:fillRect/>
          </a:stretch>
        </p:blipFill>
        <p:spPr>
          <a:xfrm>
            <a:off x="502765" y="2930965"/>
            <a:ext cx="3330250" cy="3622235"/>
          </a:xfrm>
          <a:prstGeom prst="rect">
            <a:avLst/>
          </a:prstGeom>
        </p:spPr>
      </p:pic>
      <p:pic>
        <p:nvPicPr>
          <p:cNvPr id="15" name="Picture 14">
            <a:extLst>
              <a:ext uri="{FF2B5EF4-FFF2-40B4-BE49-F238E27FC236}">
                <a16:creationId xmlns:a16="http://schemas.microsoft.com/office/drawing/2014/main" id="{FBB362B6-B94D-BAB0-BD06-E4416AC75757}"/>
              </a:ext>
            </a:extLst>
          </p:cNvPr>
          <p:cNvPicPr>
            <a:picLocks noChangeAspect="1"/>
          </p:cNvPicPr>
          <p:nvPr/>
        </p:nvPicPr>
        <p:blipFill>
          <a:blip r:embed="rId6"/>
          <a:stretch>
            <a:fillRect/>
          </a:stretch>
        </p:blipFill>
        <p:spPr>
          <a:xfrm>
            <a:off x="3833015" y="3025140"/>
            <a:ext cx="3783127" cy="3445107"/>
          </a:xfrm>
          <a:prstGeom prst="rect">
            <a:avLst/>
          </a:prstGeom>
        </p:spPr>
      </p:pic>
      <p:pic>
        <p:nvPicPr>
          <p:cNvPr id="17" name="Picture 16">
            <a:extLst>
              <a:ext uri="{FF2B5EF4-FFF2-40B4-BE49-F238E27FC236}">
                <a16:creationId xmlns:a16="http://schemas.microsoft.com/office/drawing/2014/main" id="{321AE9CF-6392-66C7-C2A7-4F9BF949AFF1}"/>
              </a:ext>
            </a:extLst>
          </p:cNvPr>
          <p:cNvPicPr>
            <a:picLocks noChangeAspect="1"/>
          </p:cNvPicPr>
          <p:nvPr/>
        </p:nvPicPr>
        <p:blipFill>
          <a:blip r:embed="rId7"/>
          <a:stretch>
            <a:fillRect/>
          </a:stretch>
        </p:blipFill>
        <p:spPr>
          <a:xfrm>
            <a:off x="7764356" y="3105135"/>
            <a:ext cx="4427644" cy="3622235"/>
          </a:xfrm>
          <a:prstGeom prst="rect">
            <a:avLst/>
          </a:prstGeom>
        </p:spPr>
      </p:pic>
    </p:spTree>
    <p:extLst>
      <p:ext uri="{BB962C8B-B14F-4D97-AF65-F5344CB8AC3E}">
        <p14:creationId xmlns:p14="http://schemas.microsoft.com/office/powerpoint/2010/main" val="1951837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8A972D0-FB51-78B5-7543-9D94DF718276}"/>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3A466114-3792-4A01-E3B2-3CD606A89B49}"/>
              </a:ext>
            </a:extLst>
          </p:cNvPr>
          <p:cNvSpPr>
            <a:spLocks noGrp="1"/>
          </p:cNvSpPr>
          <p:nvPr>
            <p:ph type="sldNum" sz="quarter" idx="29"/>
          </p:nvPr>
        </p:nvSpPr>
        <p:spPr/>
        <p:txBody>
          <a:bodyPr/>
          <a:lstStyle/>
          <a:p>
            <a:fld id="{47FEACEE-25B4-4A2D-B147-27296E36371D}" type="slidenum">
              <a:rPr lang="en-US" altLang="zh-CN" smtClean="0"/>
              <a:pPr/>
              <a:t>12</a:t>
            </a:fld>
            <a:endParaRPr lang="en-US" altLang="zh-CN" dirty="0"/>
          </a:p>
        </p:txBody>
      </p:sp>
      <p:pic>
        <p:nvPicPr>
          <p:cNvPr id="11" name="Picture 10">
            <a:extLst>
              <a:ext uri="{FF2B5EF4-FFF2-40B4-BE49-F238E27FC236}">
                <a16:creationId xmlns:a16="http://schemas.microsoft.com/office/drawing/2014/main" id="{A6418BD6-B632-7A39-4DBF-699FED85C58B}"/>
              </a:ext>
            </a:extLst>
          </p:cNvPr>
          <p:cNvPicPr>
            <a:picLocks noChangeAspect="1"/>
          </p:cNvPicPr>
          <p:nvPr/>
        </p:nvPicPr>
        <p:blipFill>
          <a:blip r:embed="rId2"/>
          <a:stretch>
            <a:fillRect/>
          </a:stretch>
        </p:blipFill>
        <p:spPr>
          <a:xfrm>
            <a:off x="484632" y="3628664"/>
            <a:ext cx="11424213" cy="3078866"/>
          </a:xfrm>
          <a:prstGeom prst="rect">
            <a:avLst/>
          </a:prstGeom>
        </p:spPr>
      </p:pic>
      <p:pic>
        <p:nvPicPr>
          <p:cNvPr id="13" name="Picture 12">
            <a:extLst>
              <a:ext uri="{FF2B5EF4-FFF2-40B4-BE49-F238E27FC236}">
                <a16:creationId xmlns:a16="http://schemas.microsoft.com/office/drawing/2014/main" id="{9B8C01B5-971C-C6C7-8989-FFFE2047608D}"/>
              </a:ext>
            </a:extLst>
          </p:cNvPr>
          <p:cNvPicPr>
            <a:picLocks noChangeAspect="1"/>
          </p:cNvPicPr>
          <p:nvPr/>
        </p:nvPicPr>
        <p:blipFill>
          <a:blip r:embed="rId3"/>
          <a:stretch>
            <a:fillRect/>
          </a:stretch>
        </p:blipFill>
        <p:spPr>
          <a:xfrm>
            <a:off x="0" y="150471"/>
            <a:ext cx="5549679" cy="3078866"/>
          </a:xfrm>
          <a:prstGeom prst="rect">
            <a:avLst/>
          </a:prstGeom>
        </p:spPr>
      </p:pic>
      <p:pic>
        <p:nvPicPr>
          <p:cNvPr id="15" name="Picture 14">
            <a:extLst>
              <a:ext uri="{FF2B5EF4-FFF2-40B4-BE49-F238E27FC236}">
                <a16:creationId xmlns:a16="http://schemas.microsoft.com/office/drawing/2014/main" id="{413D1BFB-B25B-6942-36F3-9DE7EA25A295}"/>
              </a:ext>
            </a:extLst>
          </p:cNvPr>
          <p:cNvPicPr>
            <a:picLocks noChangeAspect="1"/>
          </p:cNvPicPr>
          <p:nvPr/>
        </p:nvPicPr>
        <p:blipFill>
          <a:blip r:embed="rId4"/>
          <a:stretch>
            <a:fillRect/>
          </a:stretch>
        </p:blipFill>
        <p:spPr>
          <a:xfrm>
            <a:off x="5779626" y="150471"/>
            <a:ext cx="5414543" cy="3368233"/>
          </a:xfrm>
          <a:prstGeom prst="rect">
            <a:avLst/>
          </a:prstGeom>
        </p:spPr>
      </p:pic>
    </p:spTree>
    <p:extLst>
      <p:ext uri="{BB962C8B-B14F-4D97-AF65-F5344CB8AC3E}">
        <p14:creationId xmlns:p14="http://schemas.microsoft.com/office/powerpoint/2010/main" val="1688205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D464E-3714-1EEA-94AE-7024837110F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DA3BC6F-713A-B512-67BD-D8022C0A9E37}"/>
              </a:ext>
            </a:extLst>
          </p:cNvPr>
          <p:cNvSpPr/>
          <p:nvPr/>
        </p:nvSpPr>
        <p:spPr>
          <a:xfrm>
            <a:off x="383468" y="373425"/>
            <a:ext cx="3400739" cy="923330"/>
          </a:xfrm>
          <a:prstGeom prst="rect">
            <a:avLst/>
          </a:prstGeom>
          <a:noFill/>
        </p:spPr>
        <p:txBody>
          <a:bodyPr wrap="none" lIns="91440" tIns="45720" rIns="91440" bIns="45720">
            <a:spAutoFit/>
          </a:bodyPr>
          <a:lstStyle/>
          <a:p>
            <a:pPr algn="ctr"/>
            <a:r>
              <a:rPr lang="en-US" sz="5400" b="0" cap="none" spc="0">
                <a:ln w="0"/>
                <a:solidFill>
                  <a:schemeClr val="tx1"/>
                </a:solidFill>
                <a:effectLst>
                  <a:outerShdw blurRad="38100" dist="19050" dir="2700000" algn="tl" rotWithShape="0">
                    <a:schemeClr val="dk1">
                      <a:alpha val="40000"/>
                    </a:schemeClr>
                  </a:outerShdw>
                </a:effectLst>
              </a:rPr>
              <a:t>Conclusion</a:t>
            </a:r>
          </a:p>
        </p:txBody>
      </p:sp>
      <p:sp>
        <p:nvSpPr>
          <p:cNvPr id="4" name="TextBox 3">
            <a:extLst>
              <a:ext uri="{FF2B5EF4-FFF2-40B4-BE49-F238E27FC236}">
                <a16:creationId xmlns:a16="http://schemas.microsoft.com/office/drawing/2014/main" id="{DFBCE172-A949-0F26-B4F2-A6195BD24B63}"/>
              </a:ext>
            </a:extLst>
          </p:cNvPr>
          <p:cNvSpPr txBox="1"/>
          <p:nvPr/>
        </p:nvSpPr>
        <p:spPr>
          <a:xfrm>
            <a:off x="2083837" y="1921449"/>
            <a:ext cx="8490857" cy="2585323"/>
          </a:xfrm>
          <a:prstGeom prst="rect">
            <a:avLst/>
          </a:prstGeom>
          <a:noFill/>
        </p:spPr>
        <p:txBody>
          <a:bodyPr wrap="square">
            <a:spAutoFit/>
          </a:bodyPr>
          <a:lstStyle/>
          <a:p>
            <a:r>
              <a:rPr lang="en-US"/>
              <a:t>The Smart Home Energy Management System (SHEMS) provides a secure, intelligent, and automated approach to managing household energy consumption. By integrating role-based authentication, real-time energy tracking, analytics, and scheduling, the system transforms traditional manual energy control into a data-driven and efficient process. </a:t>
            </a:r>
          </a:p>
          <a:p>
            <a:r>
              <a:rPr lang="en-US"/>
              <a:t>Its modular architecture ensures scalability, maintainability, and future readiness, while automation and insights help reduce energy wastage, lower costs, and promote sustainable energy usage. Overall, SHEMS delivers a reliable and practical solution for modern smart home energy management.</a:t>
            </a:r>
            <a:endParaRPr lang="en-IN"/>
          </a:p>
        </p:txBody>
      </p:sp>
      <p:sp>
        <p:nvSpPr>
          <p:cNvPr id="5" name="Rectangle 4">
            <a:extLst>
              <a:ext uri="{FF2B5EF4-FFF2-40B4-BE49-F238E27FC236}">
                <a16:creationId xmlns:a16="http://schemas.microsoft.com/office/drawing/2014/main" id="{899320C2-B62B-5A16-B09B-D778D511EC51}"/>
              </a:ext>
            </a:extLst>
          </p:cNvPr>
          <p:cNvSpPr/>
          <p:nvPr/>
        </p:nvSpPr>
        <p:spPr>
          <a:xfrm>
            <a:off x="6329265" y="5607326"/>
            <a:ext cx="3413755" cy="923330"/>
          </a:xfrm>
          <a:prstGeom prst="rect">
            <a:avLst/>
          </a:prstGeom>
          <a:noFill/>
        </p:spPr>
        <p:txBody>
          <a:bodyPr wrap="none" lIns="91440" tIns="45720" rIns="91440" bIns="45720">
            <a:spAutoFit/>
          </a:bodyPr>
          <a:lstStyle/>
          <a:p>
            <a:pPr algn="ctr"/>
            <a:r>
              <a:rPr lang="en-US" sz="54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Thank You</a:t>
            </a:r>
          </a:p>
        </p:txBody>
      </p:sp>
    </p:spTree>
    <p:extLst>
      <p:ext uri="{BB962C8B-B14F-4D97-AF65-F5344CB8AC3E}">
        <p14:creationId xmlns:p14="http://schemas.microsoft.com/office/powerpoint/2010/main" val="682986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571BD1A-EB44-4704-A08C-D4BC8B7DA1B5}"/>
              </a:ext>
            </a:extLst>
          </p:cNvPr>
          <p:cNvSpPr txBox="1"/>
          <p:nvPr/>
        </p:nvSpPr>
        <p:spPr>
          <a:xfrm>
            <a:off x="1175657" y="2031383"/>
            <a:ext cx="9358604" cy="3416320"/>
          </a:xfrm>
          <a:prstGeom prst="rect">
            <a:avLst/>
          </a:prstGeom>
          <a:noFill/>
        </p:spPr>
        <p:txBody>
          <a:bodyPr wrap="square">
            <a:spAutoFit/>
          </a:bodyPr>
          <a:lstStyle/>
          <a:p>
            <a:pPr marL="285750" indent="-285750" algn="just">
              <a:buFont typeface="Wingdings" panose="05000000000000000000" pitchFamily="2" charset="2"/>
              <a:buChar char="Ø"/>
            </a:pPr>
            <a:r>
              <a:rPr lang="en-US" sz="1800">
                <a:latin typeface="Aptos" panose="020B0004020202020204" pitchFamily="34" charset="0"/>
              </a:rPr>
              <a:t>The </a:t>
            </a:r>
            <a:r>
              <a:rPr lang="en-US" sz="1800" b="1">
                <a:latin typeface="Aptos" panose="020B0004020202020204" pitchFamily="34" charset="0"/>
              </a:rPr>
              <a:t>Smart Home Energy Management System</a:t>
            </a:r>
            <a:r>
              <a:rPr lang="en-US" sz="1800">
                <a:latin typeface="Aptos" panose="020B0004020202020204" pitchFamily="34" charset="0"/>
              </a:rPr>
              <a:t> addresses the growing challenge of rising energy consumption and inefficient resource utilization within modern households. As homes become increasingly equipped with electronic appliances and smart devices, monitoring and controlling overall power usage manually becomes complex and impractical.</a:t>
            </a:r>
          </a:p>
          <a:p>
            <a:pPr marL="285750" indent="-285750" algn="just">
              <a:buFont typeface="Wingdings" panose="05000000000000000000" pitchFamily="2" charset="2"/>
              <a:buChar char="Ø"/>
            </a:pPr>
            <a:r>
              <a:rPr lang="en-US" sz="1800">
                <a:latin typeface="Aptos" panose="020B0004020202020204" pitchFamily="34" charset="0"/>
              </a:rPr>
              <a:t>The </a:t>
            </a:r>
            <a:r>
              <a:rPr lang="en-US" sz="1800" b="1">
                <a:latin typeface="Aptos" panose="020B0004020202020204" pitchFamily="34" charset="0"/>
              </a:rPr>
              <a:t>Smart Home Energy Management System</a:t>
            </a:r>
            <a:r>
              <a:rPr lang="en-US" sz="1800">
                <a:latin typeface="Aptos" panose="020B0004020202020204" pitchFamily="34" charset="0"/>
              </a:rPr>
              <a:t> is an intelligent Java-based solution engineered to enhance residential energy efficiency through automated control and data-driven decision-making.</a:t>
            </a:r>
          </a:p>
          <a:p>
            <a:pPr marL="285750" indent="-285750" algn="just">
              <a:buFont typeface="Wingdings" panose="05000000000000000000" pitchFamily="2" charset="2"/>
              <a:buChar char="Ø"/>
            </a:pPr>
            <a:r>
              <a:rPr lang="en-US" sz="1800">
                <a:latin typeface="Aptos" panose="020B0004020202020204" pitchFamily="34" charset="0"/>
              </a:rPr>
              <a:t> The platform enables real-time monitoring of power usage, predictive appliance scheduling, and optimized resource utilization. </a:t>
            </a:r>
          </a:p>
          <a:p>
            <a:pPr marL="285750" indent="-285750" algn="just">
              <a:buFont typeface="Wingdings" panose="05000000000000000000" pitchFamily="2" charset="2"/>
              <a:buChar char="Ø"/>
            </a:pPr>
            <a:r>
              <a:rPr lang="en-US" sz="1800">
                <a:latin typeface="Aptos" panose="020B0004020202020204" pitchFamily="34" charset="0"/>
              </a:rPr>
              <a:t>By integrating smart automation with user-centric insights, the system supports sustainable living while reducing operational energy costs.</a:t>
            </a:r>
          </a:p>
        </p:txBody>
      </p:sp>
    </p:spTree>
    <p:extLst>
      <p:ext uri="{BB962C8B-B14F-4D97-AF65-F5344CB8AC3E}">
        <p14:creationId xmlns:p14="http://schemas.microsoft.com/office/powerpoint/2010/main" val="35808230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C4FB9-5C27-E9E8-7897-91FCA48908B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EF8A4AB-E487-0AAA-75B1-9094E375F62C}"/>
              </a:ext>
            </a:extLst>
          </p:cNvPr>
          <p:cNvSpPr>
            <a:spLocks noChangeArrowheads="1"/>
          </p:cNvSpPr>
          <p:nvPr/>
        </p:nvSpPr>
        <p:spPr bwMode="auto">
          <a:xfrm>
            <a:off x="638953" y="2077350"/>
            <a:ext cx="7063273"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a:ln>
                  <a:noFill/>
                </a:ln>
                <a:solidFill>
                  <a:schemeClr val="tx1"/>
                </a:solidFill>
                <a:effectLst/>
                <a:latin typeface="Arial" panose="020B0604020202020204" pitchFamily="34" charset="0"/>
              </a:rPr>
              <a:t>Most households rely on </a:t>
            </a:r>
            <a:r>
              <a:rPr kumimoji="0" lang="en-US" altLang="en-US" sz="2000" b="1" i="0" u="none" strike="noStrike" cap="none" normalizeH="0" baseline="0">
                <a:ln>
                  <a:noFill/>
                </a:ln>
                <a:solidFill>
                  <a:schemeClr val="tx1"/>
                </a:solidFill>
                <a:effectLst/>
                <a:latin typeface="Arial" panose="020B0604020202020204" pitchFamily="34" charset="0"/>
              </a:rPr>
              <a:t>manual control</a:t>
            </a:r>
            <a:r>
              <a:rPr kumimoji="0" lang="en-US" altLang="en-US" sz="2000" b="0" i="0" u="none" strike="noStrike" cap="none" normalizeH="0" baseline="0">
                <a:ln>
                  <a:noFill/>
                </a:ln>
                <a:solidFill>
                  <a:schemeClr val="tx1"/>
                </a:solidFill>
                <a:effectLst/>
                <a:latin typeface="Arial" panose="020B0604020202020204" pitchFamily="34" charset="0"/>
              </a:rPr>
              <a:t> for operating electrical appliances.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a:ln>
                  <a:noFill/>
                </a:ln>
                <a:solidFill>
                  <a:schemeClr val="tx1"/>
                </a:solidFill>
                <a:effectLst/>
                <a:latin typeface="Arial" panose="020B0604020202020204" pitchFamily="34" charset="0"/>
              </a:rPr>
              <a:t>Users have </a:t>
            </a:r>
            <a:r>
              <a:rPr kumimoji="0" lang="en-US" altLang="en-US" sz="2000" b="1" i="0" u="none" strike="noStrike" cap="none" normalizeH="0" baseline="0">
                <a:ln>
                  <a:noFill/>
                </a:ln>
                <a:solidFill>
                  <a:schemeClr val="tx1"/>
                </a:solidFill>
                <a:effectLst/>
                <a:latin typeface="Arial" panose="020B0604020202020204" pitchFamily="34" charset="0"/>
              </a:rPr>
              <a:t>limited visibility into energy usage</a:t>
            </a:r>
            <a:r>
              <a:rPr kumimoji="0" lang="en-US" altLang="en-US" sz="2000" b="0" i="0" u="none" strike="noStrike" cap="none" normalizeH="0" baseline="0">
                <a:ln>
                  <a:noFill/>
                </a:ln>
                <a:solidFill>
                  <a:schemeClr val="tx1"/>
                </a:solidFill>
                <a:effectLst/>
                <a:latin typeface="Arial" panose="020B0604020202020204" pitchFamily="34" charset="0"/>
              </a:rPr>
              <a:t>, including peak consumption times and appliance-wise breakdown.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a:ln>
                  <a:noFill/>
                </a:ln>
                <a:solidFill>
                  <a:schemeClr val="tx1"/>
                </a:solidFill>
                <a:effectLst/>
                <a:latin typeface="Arial" panose="020B0604020202020204" pitchFamily="34" charset="0"/>
              </a:rPr>
              <a:t>Automation capabilities</a:t>
            </a:r>
            <a:r>
              <a:rPr kumimoji="0" lang="en-US" altLang="en-US" sz="2000" b="0" i="0" u="none" strike="noStrike" cap="none" normalizeH="0" baseline="0">
                <a:ln>
                  <a:noFill/>
                </a:ln>
                <a:solidFill>
                  <a:schemeClr val="tx1"/>
                </a:solidFill>
                <a:effectLst/>
                <a:latin typeface="Arial" panose="020B0604020202020204" pitchFamily="34" charset="0"/>
              </a:rPr>
              <a:t> such as scheduling, load shifting, and energy optimization are generally unavailable.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a:ln>
                  <a:noFill/>
                </a:ln>
                <a:solidFill>
                  <a:schemeClr val="tx1"/>
                </a:solidFill>
                <a:effectLst/>
                <a:latin typeface="Arial" panose="020B0604020202020204" pitchFamily="34" charset="0"/>
              </a:rPr>
              <a:t>Energy wastage</a:t>
            </a:r>
            <a:r>
              <a:rPr kumimoji="0" lang="en-US" altLang="en-US" sz="2000" b="0" i="0" u="none" strike="noStrike" cap="none" normalizeH="0" baseline="0">
                <a:ln>
                  <a:noFill/>
                </a:ln>
                <a:solidFill>
                  <a:schemeClr val="tx1"/>
                </a:solidFill>
                <a:effectLst/>
                <a:latin typeface="Arial" panose="020B0604020202020204" pitchFamily="34" charset="0"/>
              </a:rPr>
              <a:t> occurs due to inefficient appliance usage or devices being left switched 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a:ln>
                  <a:noFill/>
                </a:ln>
                <a:solidFill>
                  <a:schemeClr val="tx1"/>
                </a:solidFill>
                <a:effectLst/>
                <a:latin typeface="Arial" panose="020B0604020202020204" pitchFamily="34" charset="0"/>
              </a:rPr>
              <a:t>Remote monitoring and smart control</a:t>
            </a:r>
            <a:r>
              <a:rPr kumimoji="0" lang="en-US" altLang="en-US" sz="2000" b="0" i="0" u="none" strike="noStrike" cap="none" normalizeH="0" baseline="0">
                <a:ln>
                  <a:noFill/>
                </a:ln>
                <a:solidFill>
                  <a:schemeClr val="tx1"/>
                </a:solidFill>
                <a:effectLst/>
                <a:latin typeface="Arial" panose="020B0604020202020204" pitchFamily="34" charset="0"/>
              </a:rPr>
              <a:t> features are absent in traditional home energy systems.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a:ln>
                  <a:noFill/>
                </a:ln>
                <a:solidFill>
                  <a:schemeClr val="tx1"/>
                </a:solidFill>
                <a:effectLst/>
                <a:latin typeface="Arial" panose="020B0604020202020204" pitchFamily="34" charset="0"/>
              </a:rPr>
              <a:t>Energy management decisions are </a:t>
            </a:r>
            <a:r>
              <a:rPr kumimoji="0" lang="en-US" altLang="en-US" sz="2000" b="1" i="0" u="none" strike="noStrike" cap="none" normalizeH="0" baseline="0">
                <a:ln>
                  <a:noFill/>
                </a:ln>
                <a:solidFill>
                  <a:schemeClr val="tx1"/>
                </a:solidFill>
                <a:effectLst/>
                <a:latin typeface="Arial" panose="020B0604020202020204" pitchFamily="34" charset="0"/>
              </a:rPr>
              <a:t>reactive and user-driven</a:t>
            </a:r>
            <a:r>
              <a:rPr kumimoji="0" lang="en-US" altLang="en-US" sz="2000" b="0" i="0" u="none" strike="noStrike" cap="none" normalizeH="0" baseline="0">
                <a:ln>
                  <a:noFill/>
                </a:ln>
                <a:solidFill>
                  <a:schemeClr val="tx1"/>
                </a:solidFill>
                <a:effectLst/>
                <a:latin typeface="Arial" panose="020B0604020202020204" pitchFamily="34" charset="0"/>
              </a:rPr>
              <a:t>, lacking data-driven or automated intelligence.</a:t>
            </a:r>
          </a:p>
        </p:txBody>
      </p:sp>
      <p:sp>
        <p:nvSpPr>
          <p:cNvPr id="6" name="Rectangle: Rounded Corners 5">
            <a:extLst>
              <a:ext uri="{FF2B5EF4-FFF2-40B4-BE49-F238E27FC236}">
                <a16:creationId xmlns:a16="http://schemas.microsoft.com/office/drawing/2014/main" id="{1088C720-AABB-E801-091A-99D2BDAF3493}"/>
              </a:ext>
            </a:extLst>
          </p:cNvPr>
          <p:cNvSpPr/>
          <p:nvPr/>
        </p:nvSpPr>
        <p:spPr>
          <a:xfrm>
            <a:off x="8285584" y="2077350"/>
            <a:ext cx="3663820" cy="3900196"/>
          </a:xfrm>
          <a:prstGeom prst="roundRect">
            <a:avLst/>
          </a:prstGeom>
          <a:blipFill>
            <a:blip r:embed="rId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C5E63C9D-7271-F253-A3E2-792F631D81F4}"/>
              </a:ext>
            </a:extLst>
          </p:cNvPr>
          <p:cNvSpPr/>
          <p:nvPr/>
        </p:nvSpPr>
        <p:spPr>
          <a:xfrm>
            <a:off x="2538283" y="252127"/>
            <a:ext cx="6835526" cy="1046440"/>
          </a:xfrm>
          <a:prstGeom prst="rect">
            <a:avLst/>
          </a:prstGeom>
          <a:noFill/>
        </p:spPr>
        <p:txBody>
          <a:bodyPr wrap="none" lIns="91440" tIns="45720" rIns="91440" bIns="45720">
            <a:spAutoFit/>
          </a:bodyPr>
          <a:lstStyle/>
          <a:p>
            <a:pPr algn="ctr"/>
            <a:r>
              <a:rPr lang="en-US" sz="6200">
                <a:ln w="0"/>
                <a:solidFill>
                  <a:schemeClr val="accent1"/>
                </a:solidFill>
                <a:effectLst>
                  <a:outerShdw blurRad="38100" dist="25400" dir="5400000" algn="ctr" rotWithShape="0">
                    <a:srgbClr val="6E747A">
                      <a:alpha val="43000"/>
                    </a:srgbClr>
                  </a:outerShdw>
                </a:effectLst>
              </a:rPr>
              <a:t>Existing Framework</a:t>
            </a:r>
          </a:p>
        </p:txBody>
      </p:sp>
    </p:spTree>
    <p:extLst>
      <p:ext uri="{BB962C8B-B14F-4D97-AF65-F5344CB8AC3E}">
        <p14:creationId xmlns:p14="http://schemas.microsoft.com/office/powerpoint/2010/main" val="1701904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B08EE-55B1-4D5E-438D-F9A8DCDEA03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371B91B-4D49-B476-7163-E19522548A91}"/>
              </a:ext>
            </a:extLst>
          </p:cNvPr>
          <p:cNvSpPr txBox="1"/>
          <p:nvPr/>
        </p:nvSpPr>
        <p:spPr>
          <a:xfrm>
            <a:off x="629263" y="523257"/>
            <a:ext cx="6096000" cy="707886"/>
          </a:xfrm>
          <a:prstGeom prst="rect">
            <a:avLst/>
          </a:prstGeom>
          <a:noFill/>
        </p:spPr>
        <p:txBody>
          <a:bodyPr wrap="square">
            <a:spAutoFit/>
          </a:bodyPr>
          <a:lstStyle/>
          <a:p>
            <a:r>
              <a:rPr lang="en-IN" sz="4000" b="1">
                <a:ln w="9525">
                  <a:solidFill>
                    <a:schemeClr val="bg1"/>
                  </a:solidFill>
                  <a:prstDash val="solid"/>
                </a:ln>
                <a:effectLst>
                  <a:outerShdw blurRad="12700" dist="38100" dir="2700000" algn="tl" rotWithShape="0">
                    <a:schemeClr val="bg1">
                      <a:lumMod val="50000"/>
                    </a:schemeClr>
                  </a:outerShdw>
                </a:effectLst>
              </a:rPr>
              <a:t>Solution Overview:</a:t>
            </a:r>
          </a:p>
        </p:txBody>
      </p:sp>
      <p:sp>
        <p:nvSpPr>
          <p:cNvPr id="3" name="Rectangle 2">
            <a:extLst>
              <a:ext uri="{FF2B5EF4-FFF2-40B4-BE49-F238E27FC236}">
                <a16:creationId xmlns:a16="http://schemas.microsoft.com/office/drawing/2014/main" id="{429F6540-7321-A255-AF1D-83C79235D03C}"/>
              </a:ext>
            </a:extLst>
          </p:cNvPr>
          <p:cNvSpPr/>
          <p:nvPr/>
        </p:nvSpPr>
        <p:spPr>
          <a:xfrm>
            <a:off x="4192109" y="2322682"/>
            <a:ext cx="3571811" cy="553998"/>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3000" b="1" cap="none" spc="0">
                <a:ln/>
                <a:solidFill>
                  <a:srgbClr val="7030A0"/>
                </a:solidFill>
                <a:effectLst/>
              </a:rPr>
              <a:t>Functional Modules:</a:t>
            </a:r>
          </a:p>
        </p:txBody>
      </p:sp>
      <p:sp>
        <p:nvSpPr>
          <p:cNvPr id="4" name="Rectangle 3">
            <a:extLst>
              <a:ext uri="{FF2B5EF4-FFF2-40B4-BE49-F238E27FC236}">
                <a16:creationId xmlns:a16="http://schemas.microsoft.com/office/drawing/2014/main" id="{CD33E6FB-E573-3AC5-D393-145356BD5907}"/>
              </a:ext>
            </a:extLst>
          </p:cNvPr>
          <p:cNvSpPr>
            <a:spLocks noChangeArrowheads="1"/>
          </p:cNvSpPr>
          <p:nvPr/>
        </p:nvSpPr>
        <p:spPr bwMode="auto">
          <a:xfrm>
            <a:off x="1929719" y="3898596"/>
            <a:ext cx="633564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a:ln>
                  <a:noFill/>
                </a:ln>
                <a:solidFill>
                  <a:schemeClr val="tx1"/>
                </a:solidFill>
                <a:effectLst/>
                <a:latin typeface="Arial" panose="020B0604020202020204" pitchFamily="34" charset="0"/>
              </a:rPr>
              <a:t>Secure login and role-based access control.</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a:ln>
                  <a:noFill/>
                </a:ln>
                <a:solidFill>
                  <a:schemeClr val="tx1"/>
                </a:solidFill>
                <a:effectLst/>
                <a:latin typeface="Arial" panose="020B0604020202020204" pitchFamily="34" charset="0"/>
              </a:rPr>
              <a:t>Differentiated permissions for admin and user roles.</a:t>
            </a:r>
          </a:p>
        </p:txBody>
      </p:sp>
      <p:sp>
        <p:nvSpPr>
          <p:cNvPr id="5" name="TextBox 4">
            <a:extLst>
              <a:ext uri="{FF2B5EF4-FFF2-40B4-BE49-F238E27FC236}">
                <a16:creationId xmlns:a16="http://schemas.microsoft.com/office/drawing/2014/main" id="{B2612415-C83D-C289-3320-41AD6C5C5CF9}"/>
              </a:ext>
            </a:extLst>
          </p:cNvPr>
          <p:cNvSpPr txBox="1"/>
          <p:nvPr/>
        </p:nvSpPr>
        <p:spPr>
          <a:xfrm>
            <a:off x="1929719" y="5757159"/>
            <a:ext cx="6096000" cy="369332"/>
          </a:xfrm>
          <a:prstGeom prst="rect">
            <a:avLst/>
          </a:prstGeom>
          <a:noFill/>
        </p:spPr>
        <p:txBody>
          <a:bodyPr wrap="square">
            <a:spAutoFit/>
          </a:bodyPr>
          <a:lstStyle/>
          <a:p>
            <a:pPr marL="285750" indent="-285750">
              <a:buFont typeface="Wingdings" panose="05000000000000000000" pitchFamily="2" charset="2"/>
              <a:buChar char="Ø"/>
            </a:pPr>
            <a:r>
              <a:rPr lang="en-US">
                <a:latin typeface="Arial" panose="020B0604020202020204" pitchFamily="34" charset="0"/>
                <a:cs typeface="Arial" panose="020B0604020202020204" pitchFamily="34" charset="0"/>
              </a:rPr>
              <a:t>Add, remove, and configure smart home devices.</a:t>
            </a:r>
            <a:endParaRPr lang="en-IN">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4E267483-2CC2-A55F-26A8-79E6E2422E9A}"/>
              </a:ext>
            </a:extLst>
          </p:cNvPr>
          <p:cNvSpPr txBox="1"/>
          <p:nvPr/>
        </p:nvSpPr>
        <p:spPr>
          <a:xfrm>
            <a:off x="698091" y="1450238"/>
            <a:ext cx="10982632" cy="707886"/>
          </a:xfrm>
          <a:prstGeom prst="rect">
            <a:avLst/>
          </a:prstGeom>
          <a:noFill/>
        </p:spPr>
        <p:txBody>
          <a:bodyPr wrap="square">
            <a:spAutoFit/>
          </a:bodyPr>
          <a:lstStyle/>
          <a:p>
            <a:r>
              <a:rPr lang="en-US" sz="2000"/>
              <a:t>A Java-based Smart Home Energy Management System designed to optimize energy usage, automate device control, and provide intelligent consumption insights.</a:t>
            </a:r>
            <a:endParaRPr lang="en-IN" sz="2000"/>
          </a:p>
        </p:txBody>
      </p:sp>
      <p:sp>
        <p:nvSpPr>
          <p:cNvPr id="7" name="TextBox 6">
            <a:extLst>
              <a:ext uri="{FF2B5EF4-FFF2-40B4-BE49-F238E27FC236}">
                <a16:creationId xmlns:a16="http://schemas.microsoft.com/office/drawing/2014/main" id="{E7A9868E-7460-99F4-D4FA-7C318F853925}"/>
              </a:ext>
            </a:extLst>
          </p:cNvPr>
          <p:cNvSpPr txBox="1"/>
          <p:nvPr/>
        </p:nvSpPr>
        <p:spPr>
          <a:xfrm>
            <a:off x="481779" y="3205797"/>
            <a:ext cx="6096000" cy="400110"/>
          </a:xfrm>
          <a:prstGeom prst="rect">
            <a:avLst/>
          </a:prstGeom>
          <a:solidFill>
            <a:schemeClr val="accent1">
              <a:lumMod val="60000"/>
              <a:lumOff val="40000"/>
            </a:schemeClr>
          </a:solidFill>
        </p:spPr>
        <p:txBody>
          <a:bodyPr wrap="square">
            <a:spAutoFit/>
          </a:bodyPr>
          <a:lstStyle/>
          <a:p>
            <a:pPr marL="342900" indent="-342900">
              <a:buFont typeface="Courier New" panose="02070309020205020404" pitchFamily="49" charset="0"/>
              <a:buChar char="o"/>
            </a:pPr>
            <a:r>
              <a:rPr lang="en-IN" sz="2000">
                <a:latin typeface="Eras Bold ITC" panose="020B0907030504020204" pitchFamily="34" charset="0"/>
              </a:rPr>
              <a:t>Authentication &amp; Role Management</a:t>
            </a:r>
            <a:r>
              <a:rPr lang="en-IN" sz="2000"/>
              <a:t>🔐</a:t>
            </a:r>
            <a:endParaRPr lang="en-IN" sz="2000">
              <a:latin typeface="Eras Bold ITC" panose="020B0907030504020204" pitchFamily="34" charset="0"/>
            </a:endParaRPr>
          </a:p>
        </p:txBody>
      </p:sp>
      <p:sp>
        <p:nvSpPr>
          <p:cNvPr id="8" name="TextBox 7">
            <a:extLst>
              <a:ext uri="{FF2B5EF4-FFF2-40B4-BE49-F238E27FC236}">
                <a16:creationId xmlns:a16="http://schemas.microsoft.com/office/drawing/2014/main" id="{65C01EC6-D1B8-2FC5-BB4C-9DB7D745AD26}"/>
              </a:ext>
            </a:extLst>
          </p:cNvPr>
          <p:cNvSpPr txBox="1"/>
          <p:nvPr/>
        </p:nvSpPr>
        <p:spPr>
          <a:xfrm>
            <a:off x="481779" y="4950988"/>
            <a:ext cx="6096000" cy="400110"/>
          </a:xfrm>
          <a:prstGeom prst="rect">
            <a:avLst/>
          </a:prstGeom>
          <a:solidFill>
            <a:schemeClr val="accent1">
              <a:lumMod val="60000"/>
              <a:lumOff val="40000"/>
            </a:schemeClr>
          </a:solidFill>
        </p:spPr>
        <p:txBody>
          <a:bodyPr wrap="square">
            <a:spAutoFit/>
          </a:bodyPr>
          <a:lstStyle/>
          <a:p>
            <a:pPr marL="342900" indent="-342900">
              <a:buFont typeface="Courier New" panose="02070309020205020404" pitchFamily="49" charset="0"/>
              <a:buChar char="o"/>
            </a:pPr>
            <a:r>
              <a:rPr lang="en-US" sz="2000" b="1">
                <a:latin typeface="Eras Bold ITC" panose="020B0907030504020204" pitchFamily="34" charset="0"/>
              </a:rPr>
              <a:t> Device Management</a:t>
            </a:r>
            <a:r>
              <a:rPr lang="en-IN" sz="2000"/>
              <a:t>⚙️</a:t>
            </a:r>
            <a:endParaRPr lang="en-US" sz="2000">
              <a:latin typeface="Eras Bold ITC" panose="020B0907030504020204" pitchFamily="34" charset="0"/>
            </a:endParaRPr>
          </a:p>
        </p:txBody>
      </p:sp>
    </p:spTree>
    <p:extLst>
      <p:ext uri="{BB962C8B-B14F-4D97-AF65-F5344CB8AC3E}">
        <p14:creationId xmlns:p14="http://schemas.microsoft.com/office/powerpoint/2010/main" val="4112724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C0477-A1A2-30AD-D9C8-AAB07A595E7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CDA8FBE-3AF8-08D5-4EC6-EBDA28979C93}"/>
              </a:ext>
            </a:extLst>
          </p:cNvPr>
          <p:cNvSpPr txBox="1"/>
          <p:nvPr/>
        </p:nvSpPr>
        <p:spPr>
          <a:xfrm>
            <a:off x="786581" y="2245408"/>
            <a:ext cx="6096000" cy="400110"/>
          </a:xfrm>
          <a:prstGeom prst="rect">
            <a:avLst/>
          </a:prstGeom>
          <a:solidFill>
            <a:schemeClr val="accent1">
              <a:lumMod val="60000"/>
              <a:lumOff val="40000"/>
            </a:schemeClr>
          </a:solidFill>
        </p:spPr>
        <p:txBody>
          <a:bodyPr wrap="square">
            <a:spAutoFit/>
          </a:bodyPr>
          <a:lstStyle/>
          <a:p>
            <a:pPr marL="342900" indent="-342900">
              <a:buFont typeface="Courier New" panose="02070309020205020404" pitchFamily="49" charset="0"/>
              <a:buChar char="o"/>
            </a:pPr>
            <a:r>
              <a:rPr lang="en-IN" sz="2000">
                <a:latin typeface="Eras Bold ITC" panose="020B0907030504020204" pitchFamily="34" charset="0"/>
              </a:rPr>
              <a:t>Analytics Dashboard</a:t>
            </a:r>
            <a:r>
              <a:rPr lang="en-IN" sz="2000"/>
              <a:t>📈 </a:t>
            </a:r>
            <a:endParaRPr lang="en-IN" sz="2000">
              <a:latin typeface="Eras Bold ITC" panose="020B0907030504020204" pitchFamily="34" charset="0"/>
            </a:endParaRPr>
          </a:p>
        </p:txBody>
      </p:sp>
      <p:sp>
        <p:nvSpPr>
          <p:cNvPr id="3" name="TextBox 2">
            <a:extLst>
              <a:ext uri="{FF2B5EF4-FFF2-40B4-BE49-F238E27FC236}">
                <a16:creationId xmlns:a16="http://schemas.microsoft.com/office/drawing/2014/main" id="{7D1E2CD5-DD8C-9B95-7E3E-C5AE257687E3}"/>
              </a:ext>
            </a:extLst>
          </p:cNvPr>
          <p:cNvSpPr txBox="1"/>
          <p:nvPr/>
        </p:nvSpPr>
        <p:spPr>
          <a:xfrm>
            <a:off x="786581" y="4072872"/>
            <a:ext cx="6096000" cy="400110"/>
          </a:xfrm>
          <a:prstGeom prst="rect">
            <a:avLst/>
          </a:prstGeom>
          <a:solidFill>
            <a:schemeClr val="accent1">
              <a:lumMod val="60000"/>
              <a:lumOff val="40000"/>
            </a:schemeClr>
          </a:solidFill>
        </p:spPr>
        <p:txBody>
          <a:bodyPr wrap="square">
            <a:spAutoFit/>
          </a:bodyPr>
          <a:lstStyle/>
          <a:p>
            <a:pPr marL="342900" indent="-342900">
              <a:buFont typeface="Courier New" panose="02070309020205020404" pitchFamily="49" charset="0"/>
              <a:buChar char="o"/>
            </a:pPr>
            <a:r>
              <a:rPr lang="en-IN" sz="2000">
                <a:latin typeface="Eras Bold ITC" panose="020B0907030504020204" pitchFamily="34" charset="0"/>
              </a:rPr>
              <a:t>Scheduling &amp; Automation</a:t>
            </a:r>
            <a:r>
              <a:rPr lang="en-IN" sz="2000"/>
              <a:t>⏱</a:t>
            </a:r>
            <a:endParaRPr lang="en-IN" sz="2000">
              <a:latin typeface="Eras Bold ITC" panose="020B0907030504020204" pitchFamily="34" charset="0"/>
            </a:endParaRPr>
          </a:p>
        </p:txBody>
      </p:sp>
      <p:sp>
        <p:nvSpPr>
          <p:cNvPr id="4" name="TextBox 3">
            <a:extLst>
              <a:ext uri="{FF2B5EF4-FFF2-40B4-BE49-F238E27FC236}">
                <a16:creationId xmlns:a16="http://schemas.microsoft.com/office/drawing/2014/main" id="{111FE840-26C6-EBE9-ADEC-262D3096FA48}"/>
              </a:ext>
            </a:extLst>
          </p:cNvPr>
          <p:cNvSpPr txBox="1"/>
          <p:nvPr/>
        </p:nvSpPr>
        <p:spPr>
          <a:xfrm>
            <a:off x="786581" y="992012"/>
            <a:ext cx="6096000" cy="400110"/>
          </a:xfrm>
          <a:prstGeom prst="rect">
            <a:avLst/>
          </a:prstGeom>
          <a:solidFill>
            <a:schemeClr val="accent1">
              <a:lumMod val="60000"/>
              <a:lumOff val="40000"/>
            </a:schemeClr>
          </a:solidFill>
        </p:spPr>
        <p:txBody>
          <a:bodyPr wrap="square">
            <a:spAutoFit/>
          </a:bodyPr>
          <a:lstStyle/>
          <a:p>
            <a:pPr marL="342900" indent="-342900">
              <a:buFont typeface="Courier New" panose="02070309020205020404" pitchFamily="49" charset="0"/>
              <a:buChar char="o"/>
            </a:pPr>
            <a:r>
              <a:rPr lang="en-IN" sz="2000">
                <a:latin typeface="Eras Bold ITC" panose="020B0907030504020204" pitchFamily="34" charset="0"/>
              </a:rPr>
              <a:t>Real-Time Energy Tracking</a:t>
            </a:r>
            <a:r>
              <a:rPr lang="en-IN" sz="2000"/>
              <a:t>📊 </a:t>
            </a:r>
            <a:endParaRPr lang="en-IN" sz="2000">
              <a:latin typeface="Eras Bold ITC" panose="020B0907030504020204" pitchFamily="34" charset="0"/>
            </a:endParaRPr>
          </a:p>
        </p:txBody>
      </p:sp>
      <p:sp>
        <p:nvSpPr>
          <p:cNvPr id="5" name="TextBox 4">
            <a:extLst>
              <a:ext uri="{FF2B5EF4-FFF2-40B4-BE49-F238E27FC236}">
                <a16:creationId xmlns:a16="http://schemas.microsoft.com/office/drawing/2014/main" id="{532582D7-45DE-F395-E0C4-9EC1015DD551}"/>
              </a:ext>
            </a:extLst>
          </p:cNvPr>
          <p:cNvSpPr txBox="1"/>
          <p:nvPr/>
        </p:nvSpPr>
        <p:spPr>
          <a:xfrm>
            <a:off x="1838632" y="1674912"/>
            <a:ext cx="6096000" cy="369332"/>
          </a:xfrm>
          <a:prstGeom prst="rect">
            <a:avLst/>
          </a:prstGeom>
          <a:noFill/>
        </p:spPr>
        <p:txBody>
          <a:bodyPr wrap="square">
            <a:spAutoFit/>
          </a:bodyPr>
          <a:lstStyle/>
          <a:p>
            <a:pPr marL="285750" indent="-285750">
              <a:buFont typeface="Wingdings" panose="05000000000000000000" pitchFamily="2" charset="2"/>
              <a:buChar char="Ø"/>
            </a:pPr>
            <a:r>
              <a:rPr lang="en-US">
                <a:latin typeface="Arial" panose="020B0604020202020204" pitchFamily="34" charset="0"/>
                <a:cs typeface="Arial" panose="020B0604020202020204" pitchFamily="34" charset="0"/>
              </a:rPr>
              <a:t>Live monitoring of appliance-level power consumption.</a:t>
            </a:r>
            <a:endParaRPr lang="en-IN">
              <a:latin typeface="Arial" panose="020B0604020202020204" pitchFamily="34" charset="0"/>
              <a:cs typeface="Arial" panose="020B0604020202020204" pitchFamily="34" charset="0"/>
            </a:endParaRPr>
          </a:p>
        </p:txBody>
      </p:sp>
      <p:sp>
        <p:nvSpPr>
          <p:cNvPr id="6" name="Rectangle 3">
            <a:extLst>
              <a:ext uri="{FF2B5EF4-FFF2-40B4-BE49-F238E27FC236}">
                <a16:creationId xmlns:a16="http://schemas.microsoft.com/office/drawing/2014/main" id="{A212D7AA-8985-FC59-B666-42E2C37B9D08}"/>
              </a:ext>
            </a:extLst>
          </p:cNvPr>
          <p:cNvSpPr>
            <a:spLocks noChangeArrowheads="1"/>
          </p:cNvSpPr>
          <p:nvPr/>
        </p:nvSpPr>
        <p:spPr bwMode="auto">
          <a:xfrm>
            <a:off x="1838632" y="2897530"/>
            <a:ext cx="656794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a:ln>
                  <a:noFill/>
                </a:ln>
                <a:solidFill>
                  <a:schemeClr val="tx1"/>
                </a:solidFill>
                <a:effectLst/>
                <a:latin typeface="Arial" panose="020B0604020202020204" pitchFamily="34" charset="0"/>
              </a:rPr>
              <a:t>Visual reports, trends, and consumption summaries.</a:t>
            </a:r>
          </a:p>
          <a:p>
            <a:pPr marR="0" lvl="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a:ln>
                  <a:noFill/>
                </a:ln>
                <a:solidFill>
                  <a:schemeClr val="tx1"/>
                </a:solidFill>
                <a:effectLst/>
                <a:latin typeface="Arial" panose="020B0604020202020204" pitchFamily="34" charset="0"/>
              </a:rPr>
              <a:t>Data-driven insights to support energy optimization</a:t>
            </a:r>
          </a:p>
        </p:txBody>
      </p:sp>
      <p:sp>
        <p:nvSpPr>
          <p:cNvPr id="7" name="TextBox 6">
            <a:extLst>
              <a:ext uri="{FF2B5EF4-FFF2-40B4-BE49-F238E27FC236}">
                <a16:creationId xmlns:a16="http://schemas.microsoft.com/office/drawing/2014/main" id="{EE6F4225-E2F5-36E0-0967-15723CED3EF0}"/>
              </a:ext>
            </a:extLst>
          </p:cNvPr>
          <p:cNvSpPr txBox="1"/>
          <p:nvPr/>
        </p:nvSpPr>
        <p:spPr>
          <a:xfrm>
            <a:off x="1769806" y="4878882"/>
            <a:ext cx="6096000" cy="646331"/>
          </a:xfrm>
          <a:prstGeom prst="rect">
            <a:avLst/>
          </a:prstGeom>
          <a:noFill/>
        </p:spPr>
        <p:txBody>
          <a:bodyPr wrap="square">
            <a:spAutoFit/>
          </a:bodyPr>
          <a:lstStyle/>
          <a:p>
            <a:pPr marL="285750" indent="-285750">
              <a:buFont typeface="Wingdings" panose="05000000000000000000" pitchFamily="2" charset="2"/>
              <a:buChar char="Ø"/>
            </a:pPr>
            <a:r>
              <a:rPr lang="en-US">
                <a:latin typeface="Arial" panose="020B0604020202020204" pitchFamily="34" charset="0"/>
                <a:cs typeface="Arial" panose="020B0604020202020204" pitchFamily="34" charset="0"/>
              </a:rPr>
              <a:t>Smart rules based on time, usage patterns, or energy goals.</a:t>
            </a:r>
            <a:endParaRPr lang="en-IN">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2684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9F593-ED0E-B2C9-83D0-CDF9FF973D9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11C7D6B-A313-BB9B-441B-B299F2370CB3}"/>
              </a:ext>
            </a:extLst>
          </p:cNvPr>
          <p:cNvSpPr/>
          <p:nvPr/>
        </p:nvSpPr>
        <p:spPr>
          <a:xfrm>
            <a:off x="4554559" y="479773"/>
            <a:ext cx="3259867" cy="923330"/>
          </a:xfrm>
          <a:prstGeom prst="rect">
            <a:avLst/>
          </a:prstGeom>
          <a:noFill/>
        </p:spPr>
        <p:txBody>
          <a:bodyPr wrap="none" lIns="91440" tIns="45720" rIns="91440" bIns="45720">
            <a:spAutoFit/>
          </a:bodyPr>
          <a:lstStyle/>
          <a:p>
            <a:pPr algn="ctr"/>
            <a:r>
              <a:rPr lang="en-US" sz="5400" b="0" cap="none" spc="0">
                <a:ln w="0"/>
                <a:solidFill>
                  <a:schemeClr val="tx1"/>
                </a:solidFill>
                <a:effectLst>
                  <a:outerShdw blurRad="38100" dist="19050" dir="2700000" algn="tl" rotWithShape="0">
                    <a:schemeClr val="dk1">
                      <a:alpha val="40000"/>
                    </a:schemeClr>
                  </a:outerShdw>
                </a:effectLst>
              </a:rPr>
              <a:t>Tech Stack </a:t>
            </a:r>
          </a:p>
        </p:txBody>
      </p:sp>
      <p:sp>
        <p:nvSpPr>
          <p:cNvPr id="3" name="TextBox 2">
            <a:extLst>
              <a:ext uri="{FF2B5EF4-FFF2-40B4-BE49-F238E27FC236}">
                <a16:creationId xmlns:a16="http://schemas.microsoft.com/office/drawing/2014/main" id="{3007399B-1589-C8A3-1363-9E8CA4FC3F9F}"/>
              </a:ext>
            </a:extLst>
          </p:cNvPr>
          <p:cNvSpPr txBox="1"/>
          <p:nvPr/>
        </p:nvSpPr>
        <p:spPr>
          <a:xfrm>
            <a:off x="968478" y="1558947"/>
            <a:ext cx="6110748" cy="430887"/>
          </a:xfrm>
          <a:prstGeom prst="rect">
            <a:avLst/>
          </a:prstGeom>
          <a:noFill/>
        </p:spPr>
        <p:txBody>
          <a:bodyPr wrap="square" rtlCol="0">
            <a:spAutoFit/>
          </a:bodyPr>
          <a:lstStyle/>
          <a:p>
            <a:r>
              <a:rPr lang="en-US" sz="2200">
                <a:latin typeface="Eras Bold ITC" panose="020B0907030504020204" pitchFamily="34" charset="0"/>
              </a:rPr>
              <a:t>Front End:</a:t>
            </a:r>
            <a:r>
              <a:rPr lang="en-US" sz="2200">
                <a:latin typeface="Aptos" panose="020B0004020202020204" pitchFamily="34" charset="0"/>
                <a:sym typeface="Wingdings" panose="05000000000000000000" pitchFamily="2" charset="2"/>
              </a:rPr>
              <a:t>Html</a:t>
            </a:r>
            <a:r>
              <a:rPr lang="en-IN" sz="2200">
                <a:latin typeface="Aptos" panose="020B0004020202020204" pitchFamily="34" charset="0"/>
                <a:sym typeface="Wingdings" panose="05000000000000000000" pitchFamily="2" charset="2"/>
              </a:rPr>
              <a:t>/CSS/Bootstrap</a:t>
            </a:r>
          </a:p>
        </p:txBody>
      </p:sp>
      <p:sp>
        <p:nvSpPr>
          <p:cNvPr id="4" name="TextBox 3">
            <a:extLst>
              <a:ext uri="{FF2B5EF4-FFF2-40B4-BE49-F238E27FC236}">
                <a16:creationId xmlns:a16="http://schemas.microsoft.com/office/drawing/2014/main" id="{5CD51976-92E7-C7B1-327C-FB6946B62AC4}"/>
              </a:ext>
            </a:extLst>
          </p:cNvPr>
          <p:cNvSpPr txBox="1"/>
          <p:nvPr/>
        </p:nvSpPr>
        <p:spPr>
          <a:xfrm>
            <a:off x="968478" y="2112945"/>
            <a:ext cx="9615948" cy="2462213"/>
          </a:xfrm>
          <a:prstGeom prst="rect">
            <a:avLst/>
          </a:prstGeom>
          <a:noFill/>
        </p:spPr>
        <p:txBody>
          <a:bodyPr wrap="square" rtlCol="0">
            <a:spAutoFit/>
          </a:bodyPr>
          <a:lstStyle/>
          <a:p>
            <a:r>
              <a:rPr lang="en-US" sz="2200">
                <a:latin typeface="Eras Bold ITC" panose="020B0907030504020204" pitchFamily="34" charset="0"/>
              </a:rPr>
              <a:t>Back End:</a:t>
            </a:r>
          </a:p>
          <a:p>
            <a:pPr marL="800100" lvl="1" indent="-342900">
              <a:buFont typeface="Arial" panose="020B0604020202020204" pitchFamily="34" charset="0"/>
              <a:buChar char="•"/>
            </a:pPr>
            <a:r>
              <a:rPr lang="en-US" sz="2200">
                <a:latin typeface="Aptos" panose="020B0004020202020204" pitchFamily="34" charset="0"/>
              </a:rPr>
              <a:t>Java 17 or higher  </a:t>
            </a:r>
            <a:r>
              <a:rPr lang="en-US" sz="2200">
                <a:latin typeface="Aptos" panose="020B0004020202020204" pitchFamily="34" charset="0"/>
                <a:sym typeface="Wingdings" panose="05000000000000000000" pitchFamily="2" charset="2"/>
              </a:rPr>
              <a:t>Stable version</a:t>
            </a:r>
          </a:p>
          <a:p>
            <a:pPr marL="800100" lvl="1" indent="-342900">
              <a:buFont typeface="Arial" panose="020B0604020202020204" pitchFamily="34" charset="0"/>
              <a:buChar char="•"/>
            </a:pPr>
            <a:r>
              <a:rPr lang="en-US" sz="2200">
                <a:latin typeface="Aptos" panose="020B0004020202020204" pitchFamily="34" charset="0"/>
                <a:sym typeface="Wingdings" panose="05000000000000000000" pitchFamily="2" charset="2"/>
              </a:rPr>
              <a:t>Spring Boot  Auto configures project and helps to build REST API</a:t>
            </a:r>
          </a:p>
          <a:p>
            <a:pPr marL="800100" lvl="1" indent="-342900">
              <a:buFont typeface="Arial" panose="020B0604020202020204" pitchFamily="34" charset="0"/>
              <a:buChar char="•"/>
            </a:pPr>
            <a:r>
              <a:rPr lang="en-US" sz="2200">
                <a:latin typeface="Aptos" panose="020B0004020202020204" pitchFamily="34" charset="0"/>
                <a:sym typeface="Wingdings" panose="05000000000000000000" pitchFamily="2" charset="2"/>
              </a:rPr>
              <a:t>JDBC   Connects java to database</a:t>
            </a:r>
          </a:p>
          <a:p>
            <a:pPr marL="800100" lvl="1" indent="-342900">
              <a:buFont typeface="Arial" panose="020B0604020202020204" pitchFamily="34" charset="0"/>
              <a:buChar char="•"/>
            </a:pPr>
            <a:r>
              <a:rPr lang="en-US" sz="2200">
                <a:latin typeface="Aptos" panose="020B0004020202020204" pitchFamily="34" charset="0"/>
                <a:sym typeface="Wingdings" panose="05000000000000000000" pitchFamily="2" charset="2"/>
              </a:rPr>
              <a:t>Hibernate  for ORM</a:t>
            </a:r>
          </a:p>
          <a:p>
            <a:pPr marL="800100" lvl="1" indent="-342900">
              <a:buFont typeface="Arial" panose="020B0604020202020204" pitchFamily="34" charset="0"/>
              <a:buChar char="•"/>
            </a:pPr>
            <a:r>
              <a:rPr lang="en-US" sz="2200">
                <a:latin typeface="Aptos" panose="020B0004020202020204" pitchFamily="34" charset="0"/>
              </a:rPr>
              <a:t>REST API </a:t>
            </a:r>
            <a:r>
              <a:rPr lang="en-US" sz="2200">
                <a:latin typeface="Aptos" panose="020B0004020202020204" pitchFamily="34" charset="0"/>
                <a:sym typeface="Wingdings" panose="05000000000000000000" pitchFamily="2" charset="2"/>
              </a:rPr>
              <a:t> Enables easy communication</a:t>
            </a:r>
            <a:endParaRPr lang="en-US" sz="2200">
              <a:latin typeface="Aptos" panose="020B0004020202020204" pitchFamily="34" charset="0"/>
            </a:endParaRPr>
          </a:p>
          <a:p>
            <a:pPr marL="800100" lvl="1" indent="-342900">
              <a:buFont typeface="Arial" panose="020B0604020202020204" pitchFamily="34" charset="0"/>
              <a:buChar char="•"/>
            </a:pPr>
            <a:endParaRPr lang="en-IN" sz="2200">
              <a:latin typeface="Aptos" panose="020B0004020202020204" pitchFamily="34" charset="0"/>
            </a:endParaRPr>
          </a:p>
        </p:txBody>
      </p:sp>
      <p:sp>
        <p:nvSpPr>
          <p:cNvPr id="5" name="TextBox 4">
            <a:extLst>
              <a:ext uri="{FF2B5EF4-FFF2-40B4-BE49-F238E27FC236}">
                <a16:creationId xmlns:a16="http://schemas.microsoft.com/office/drawing/2014/main" id="{B74E031A-07C8-566E-196A-77BBC4A26AE5}"/>
              </a:ext>
            </a:extLst>
          </p:cNvPr>
          <p:cNvSpPr txBox="1"/>
          <p:nvPr/>
        </p:nvSpPr>
        <p:spPr>
          <a:xfrm>
            <a:off x="968478" y="4190438"/>
            <a:ext cx="9016180" cy="769441"/>
          </a:xfrm>
          <a:prstGeom prst="rect">
            <a:avLst/>
          </a:prstGeom>
          <a:noFill/>
        </p:spPr>
        <p:txBody>
          <a:bodyPr wrap="square" rtlCol="0">
            <a:spAutoFit/>
          </a:bodyPr>
          <a:lstStyle/>
          <a:p>
            <a:r>
              <a:rPr lang="en-US" sz="2200">
                <a:latin typeface="Eras Bold ITC" panose="020B0907030504020204" pitchFamily="34" charset="0"/>
              </a:rPr>
              <a:t>Data Base:</a:t>
            </a:r>
          </a:p>
          <a:p>
            <a:pPr marL="800100" lvl="1" indent="-342900">
              <a:buFont typeface="Arial" panose="020B0604020202020204" pitchFamily="34" charset="0"/>
              <a:buChar char="•"/>
            </a:pPr>
            <a:r>
              <a:rPr lang="en-IN" sz="2200">
                <a:latin typeface="Aptos" panose="020B0004020202020204" pitchFamily="34" charset="0"/>
              </a:rPr>
              <a:t>MySql </a:t>
            </a:r>
            <a:r>
              <a:rPr lang="en-IN" sz="2200">
                <a:latin typeface="Aptos" panose="020B0004020202020204" pitchFamily="34" charset="0"/>
                <a:sym typeface="Wingdings" panose="05000000000000000000" pitchFamily="2" charset="2"/>
              </a:rPr>
              <a:t> table format and structured</a:t>
            </a:r>
            <a:endParaRPr lang="en-IN" sz="2200">
              <a:latin typeface="Aptos" panose="020B0004020202020204" pitchFamily="34" charset="0"/>
            </a:endParaRPr>
          </a:p>
        </p:txBody>
      </p:sp>
      <p:sp>
        <p:nvSpPr>
          <p:cNvPr id="7" name="TextBox 6">
            <a:extLst>
              <a:ext uri="{FF2B5EF4-FFF2-40B4-BE49-F238E27FC236}">
                <a16:creationId xmlns:a16="http://schemas.microsoft.com/office/drawing/2014/main" id="{DD2DEAD8-C4C4-B436-ADF0-C2C81B9B37BC}"/>
              </a:ext>
            </a:extLst>
          </p:cNvPr>
          <p:cNvSpPr txBox="1"/>
          <p:nvPr/>
        </p:nvSpPr>
        <p:spPr>
          <a:xfrm>
            <a:off x="1086465" y="5083609"/>
            <a:ext cx="4689987" cy="430887"/>
          </a:xfrm>
          <a:prstGeom prst="rect">
            <a:avLst/>
          </a:prstGeom>
          <a:noFill/>
        </p:spPr>
        <p:txBody>
          <a:bodyPr wrap="square" rtlCol="0">
            <a:spAutoFit/>
          </a:bodyPr>
          <a:lstStyle/>
          <a:p>
            <a:r>
              <a:rPr lang="en-US" sz="2200" b="1">
                <a:latin typeface="Eras Bold ITC" panose="020B0907030504020204" pitchFamily="34" charset="0"/>
              </a:rPr>
              <a:t>IDE:</a:t>
            </a:r>
            <a:r>
              <a:rPr lang="en-US" sz="2200"/>
              <a:t>      IntelliJ</a:t>
            </a:r>
            <a:endParaRPr lang="en-IN" sz="2200"/>
          </a:p>
        </p:txBody>
      </p:sp>
    </p:spTree>
    <p:extLst>
      <p:ext uri="{BB962C8B-B14F-4D97-AF65-F5344CB8AC3E}">
        <p14:creationId xmlns:p14="http://schemas.microsoft.com/office/powerpoint/2010/main" val="277825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33D5C1-1C61-2FA3-2254-2D16D533108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5A368A8-D83A-2D61-7C13-20073F5DD5A9}"/>
              </a:ext>
            </a:extLst>
          </p:cNvPr>
          <p:cNvSpPr>
            <a:spLocks noChangeArrowheads="1"/>
          </p:cNvSpPr>
          <p:nvPr/>
        </p:nvSpPr>
        <p:spPr bwMode="auto">
          <a:xfrm>
            <a:off x="3236171" y="1468780"/>
            <a:ext cx="6318375"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a:ln>
                  <a:noFill/>
                </a:ln>
                <a:solidFill>
                  <a:schemeClr val="tx1"/>
                </a:solidFill>
                <a:effectLst/>
                <a:latin typeface="Arial" panose="020B0604020202020204" pitchFamily="34" charset="0"/>
              </a:rPr>
              <a:t>Controller Layer</a:t>
            </a:r>
            <a:r>
              <a:rPr kumimoji="0" lang="en-US" altLang="en-US" sz="2200" b="0" i="0" u="none" strike="noStrike" cap="none" normalizeH="0" baseline="0">
                <a:ln>
                  <a:noFill/>
                </a:ln>
                <a:solidFill>
                  <a:schemeClr val="tx1"/>
                </a:solidFill>
                <a:effectLst/>
                <a:latin typeface="Arial" panose="020B0604020202020204" pitchFamily="34" charset="0"/>
              </a:rPr>
              <a:t> handles HTTP requests and user interactions.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a:ln>
                  <a:noFill/>
                </a:ln>
                <a:solidFill>
                  <a:schemeClr val="tx1"/>
                </a:solidFill>
                <a:effectLst/>
                <a:latin typeface="Arial" panose="020B0604020202020204" pitchFamily="34" charset="0"/>
              </a:rPr>
              <a:t>Service Layer</a:t>
            </a:r>
            <a:r>
              <a:rPr kumimoji="0" lang="en-US" altLang="en-US" sz="2200" b="0" i="0" u="none" strike="noStrike" cap="none" normalizeH="0" baseline="0">
                <a:ln>
                  <a:noFill/>
                </a:ln>
                <a:solidFill>
                  <a:schemeClr val="tx1"/>
                </a:solidFill>
                <a:effectLst/>
                <a:latin typeface="Arial" panose="020B0604020202020204" pitchFamily="34" charset="0"/>
              </a:rPr>
              <a:t> contains business logic and energy management rules.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a:ln>
                  <a:noFill/>
                </a:ln>
                <a:solidFill>
                  <a:schemeClr val="tx1"/>
                </a:solidFill>
                <a:effectLst/>
                <a:latin typeface="Arial" panose="020B0604020202020204" pitchFamily="34" charset="0"/>
              </a:rPr>
              <a:t>Repository Layer</a:t>
            </a:r>
            <a:r>
              <a:rPr kumimoji="0" lang="en-US" altLang="en-US" sz="2200" b="0" i="0" u="none" strike="noStrike" cap="none" normalizeH="0" baseline="0">
                <a:ln>
                  <a:noFill/>
                </a:ln>
                <a:solidFill>
                  <a:schemeClr val="tx1"/>
                </a:solidFill>
                <a:effectLst/>
                <a:latin typeface="Arial" panose="020B0604020202020204" pitchFamily="34" charset="0"/>
              </a:rPr>
              <a:t> manages database operations and data persistence.</a:t>
            </a:r>
          </a:p>
          <a:p>
            <a:pPr lvl="0" eaLnBrk="0" fontAlgn="base" hangingPunct="0">
              <a:spcBef>
                <a:spcPct val="0"/>
              </a:spcBef>
              <a:spcAft>
                <a:spcPct val="0"/>
              </a:spcAft>
              <a:buFontTx/>
              <a:buChar char="•"/>
            </a:pPr>
            <a:r>
              <a:rPr lang="en-US" sz="2200" b="1"/>
              <a:t>Base Layer(Model)</a:t>
            </a:r>
            <a:r>
              <a:rPr lang="en-US" sz="2200"/>
              <a:t> contains core entity and DAO classes that directly interact with the database.</a:t>
            </a:r>
            <a:endParaRPr kumimoji="0" lang="en-US" altLang="en-US" sz="22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894DCA7D-C34C-03BE-CAFA-E5F9431FE83B}"/>
              </a:ext>
            </a:extLst>
          </p:cNvPr>
          <p:cNvSpPr/>
          <p:nvPr/>
        </p:nvSpPr>
        <p:spPr>
          <a:xfrm>
            <a:off x="2815149" y="0"/>
            <a:ext cx="6207148" cy="923330"/>
          </a:xfrm>
          <a:prstGeom prst="rect">
            <a:avLst/>
          </a:prstGeom>
          <a:noFill/>
        </p:spPr>
        <p:txBody>
          <a:bodyPr wrap="none" lIns="91440" tIns="45720" rIns="91440" bIns="45720">
            <a:spAutoFit/>
          </a:bodyPr>
          <a:lstStyle/>
          <a:p>
            <a:pPr algn="ctr"/>
            <a:r>
              <a:rPr lang="en-US" sz="5400" b="0" cap="none" spc="0">
                <a:ln w="0"/>
                <a:solidFill>
                  <a:schemeClr val="tx1"/>
                </a:solidFill>
                <a:effectLst>
                  <a:outerShdw blurRad="38100" dist="19050" dir="2700000" algn="tl" rotWithShape="0">
                    <a:schemeClr val="dk1">
                      <a:alpha val="40000"/>
                    </a:schemeClr>
                  </a:outerShdw>
                </a:effectLst>
              </a:rPr>
              <a:t>Four layer Approach</a:t>
            </a:r>
          </a:p>
        </p:txBody>
      </p:sp>
      <p:sp>
        <p:nvSpPr>
          <p:cNvPr id="4" name="TextBox 3">
            <a:extLst>
              <a:ext uri="{FF2B5EF4-FFF2-40B4-BE49-F238E27FC236}">
                <a16:creationId xmlns:a16="http://schemas.microsoft.com/office/drawing/2014/main" id="{0E3E8024-52D3-C414-C2D8-AE78E2EB8942}"/>
              </a:ext>
            </a:extLst>
          </p:cNvPr>
          <p:cNvSpPr txBox="1"/>
          <p:nvPr/>
        </p:nvSpPr>
        <p:spPr>
          <a:xfrm>
            <a:off x="4531376" y="4958332"/>
            <a:ext cx="3129247" cy="1200329"/>
          </a:xfrm>
          <a:prstGeom prst="rect">
            <a:avLst/>
          </a:prstGeom>
        </p:spPr>
        <p:txBody>
          <a:bodyPr wrap="square" rtlCol="0">
            <a:spAutoFit/>
          </a:bodyPr>
          <a:lstStyle/>
          <a:p>
            <a:pPr marL="0" indent="0">
              <a:lnSpc>
                <a:spcPct val="100000"/>
              </a:lnSpc>
              <a:spcBef>
                <a:spcPts val="0"/>
              </a:spcBef>
              <a:buFontTx/>
              <a:buNone/>
            </a:pPr>
            <a:r>
              <a:rPr lang="en-IN">
                <a:latin typeface="Posterama" panose="020B0504020200020000" pitchFamily="34" charset="0"/>
                <a:ea typeface="微软雅黑"/>
                <a:cs typeface="Posterama" panose="020B0504020200020000" pitchFamily="34" charset="0"/>
              </a:rPr>
              <a:t>Ex: Authcontroller</a:t>
            </a:r>
            <a:br>
              <a:rPr lang="en-IN">
                <a:latin typeface="Posterama" panose="020B0504020200020000" pitchFamily="34" charset="0"/>
                <a:ea typeface="微软雅黑"/>
                <a:cs typeface="Posterama" panose="020B0504020200020000" pitchFamily="34" charset="0"/>
              </a:rPr>
            </a:br>
            <a:r>
              <a:rPr lang="en-IN">
                <a:latin typeface="Posterama" panose="020B0504020200020000" pitchFamily="34" charset="0"/>
                <a:ea typeface="微软雅黑"/>
                <a:cs typeface="Posterama" panose="020B0504020200020000" pitchFamily="34" charset="0"/>
              </a:rPr>
              <a:t>AuthService</a:t>
            </a:r>
            <a:br>
              <a:rPr lang="en-IN">
                <a:latin typeface="Posterama" panose="020B0504020200020000" pitchFamily="34" charset="0"/>
                <a:ea typeface="微软雅黑"/>
                <a:cs typeface="Posterama" panose="020B0504020200020000" pitchFamily="34" charset="0"/>
              </a:rPr>
            </a:br>
            <a:r>
              <a:rPr lang="en-IN">
                <a:latin typeface="Posterama" panose="020B0504020200020000" pitchFamily="34" charset="0"/>
                <a:ea typeface="微软雅黑"/>
                <a:cs typeface="Posterama" panose="020B0504020200020000" pitchFamily="34" charset="0"/>
              </a:rPr>
              <a:t>AuthRepository</a:t>
            </a:r>
            <a:br>
              <a:rPr lang="en-IN">
                <a:latin typeface="Posterama" panose="020B0504020200020000" pitchFamily="34" charset="0"/>
                <a:ea typeface="微软雅黑"/>
                <a:cs typeface="Posterama" panose="020B0504020200020000" pitchFamily="34" charset="0"/>
              </a:rPr>
            </a:br>
            <a:r>
              <a:rPr lang="en-IN">
                <a:latin typeface="Posterama" panose="020B0504020200020000" pitchFamily="34" charset="0"/>
                <a:ea typeface="微软雅黑"/>
                <a:cs typeface="Posterama" panose="020B0504020200020000" pitchFamily="34" charset="0"/>
              </a:rPr>
              <a:t>User classes……..</a:t>
            </a:r>
            <a:endParaRPr lang="en-IN" sz="1800">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1223703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440035-23BB-E71C-E47C-FB7BF6F62D0D}"/>
              </a:ext>
            </a:extLst>
          </p:cNvPr>
          <p:cNvSpPr>
            <a:spLocks noGrp="1"/>
          </p:cNvSpPr>
          <p:nvPr>
            <p:ph type="body" sz="quarter" idx="32"/>
          </p:nvPr>
        </p:nvSpPr>
        <p:spPr>
          <a:xfrm>
            <a:off x="567613" y="2067142"/>
            <a:ext cx="2016967" cy="3261659"/>
          </a:xfrm>
        </p:spPr>
        <p:txBody>
          <a:bodyPr/>
          <a:lstStyle/>
          <a:p>
            <a:r>
              <a:rPr lang="en-IN"/>
              <a:t>User Authentication</a:t>
            </a:r>
          </a:p>
          <a:p>
            <a:endParaRPr lang="en-IN"/>
          </a:p>
          <a:p>
            <a:r>
              <a:rPr lang="en-IN"/>
              <a:t>Role-Based Access Control</a:t>
            </a:r>
          </a:p>
          <a:p>
            <a:endParaRPr lang="en-IN"/>
          </a:p>
          <a:p>
            <a:r>
              <a:rPr lang="en-IN"/>
              <a:t>Forgot Password &amp; Security Handling</a:t>
            </a:r>
          </a:p>
          <a:p>
            <a:endParaRPr lang="en-IN"/>
          </a:p>
          <a:p>
            <a:r>
              <a:rPr lang="en-US" b="1"/>
              <a:t>OWNER / ADMIN</a:t>
            </a:r>
            <a:r>
              <a:rPr lang="en-US"/>
              <a:t>: Full system access</a:t>
            </a:r>
          </a:p>
          <a:p>
            <a:endParaRPr lang="en-US"/>
          </a:p>
          <a:p>
            <a:r>
              <a:rPr lang="en-IN" b="1"/>
              <a:t>GUEST</a:t>
            </a:r>
            <a:r>
              <a:rPr lang="en-IN"/>
              <a:t>: Limited Access</a:t>
            </a:r>
          </a:p>
        </p:txBody>
      </p:sp>
      <p:sp>
        <p:nvSpPr>
          <p:cNvPr id="3" name="Text Placeholder 2">
            <a:extLst>
              <a:ext uri="{FF2B5EF4-FFF2-40B4-BE49-F238E27FC236}">
                <a16:creationId xmlns:a16="http://schemas.microsoft.com/office/drawing/2014/main" id="{D8CA4FCB-DB7E-77B6-D4F9-BE1C10B9F66E}"/>
              </a:ext>
            </a:extLst>
          </p:cNvPr>
          <p:cNvSpPr>
            <a:spLocks noGrp="1"/>
          </p:cNvSpPr>
          <p:nvPr>
            <p:ph type="body" sz="quarter" idx="50"/>
          </p:nvPr>
        </p:nvSpPr>
        <p:spPr>
          <a:xfrm>
            <a:off x="2848715" y="2067143"/>
            <a:ext cx="2016967" cy="3261659"/>
          </a:xfrm>
        </p:spPr>
        <p:txBody>
          <a:bodyPr/>
          <a:lstStyle/>
          <a:p>
            <a:r>
              <a:rPr lang="en-US"/>
              <a:t>OWNER or ADMIN registers devices to their home.</a:t>
            </a:r>
          </a:p>
          <a:p>
            <a:endParaRPr lang="en-US"/>
          </a:p>
          <a:p>
            <a:r>
              <a:rPr lang="en-US"/>
              <a:t>Restricted access for GUEST users</a:t>
            </a:r>
            <a:br>
              <a:rPr lang="en-US"/>
            </a:br>
            <a:br>
              <a:rPr lang="en-US"/>
            </a:br>
            <a:r>
              <a:rPr lang="en-US"/>
              <a:t>Device controls based on roles</a:t>
            </a:r>
          </a:p>
          <a:p>
            <a:endParaRPr lang="en-US"/>
          </a:p>
          <a:p>
            <a:r>
              <a:rPr lang="en-US"/>
              <a:t>All actions are logged for energy tracking.</a:t>
            </a:r>
          </a:p>
          <a:p>
            <a:endParaRPr lang="en-IN"/>
          </a:p>
        </p:txBody>
      </p:sp>
      <p:sp>
        <p:nvSpPr>
          <p:cNvPr id="4" name="Text Placeholder 3">
            <a:extLst>
              <a:ext uri="{FF2B5EF4-FFF2-40B4-BE49-F238E27FC236}">
                <a16:creationId xmlns:a16="http://schemas.microsoft.com/office/drawing/2014/main" id="{EA4043B5-CD6A-C239-DE71-0C6BB001F8E1}"/>
              </a:ext>
            </a:extLst>
          </p:cNvPr>
          <p:cNvSpPr>
            <a:spLocks noGrp="1"/>
          </p:cNvSpPr>
          <p:nvPr>
            <p:ph type="body" sz="quarter" idx="51"/>
          </p:nvPr>
        </p:nvSpPr>
        <p:spPr>
          <a:xfrm>
            <a:off x="5164216" y="2067143"/>
            <a:ext cx="1865376" cy="3326973"/>
          </a:xfrm>
        </p:spPr>
        <p:txBody>
          <a:bodyPr/>
          <a:lstStyle/>
          <a:p>
            <a:r>
              <a:rPr lang="en-IN"/>
              <a:t>Timestamped usage logs</a:t>
            </a:r>
          </a:p>
          <a:p>
            <a:endParaRPr lang="en-IN"/>
          </a:p>
          <a:p>
            <a:r>
              <a:rPr lang="en-IN"/>
              <a:t>Current Device status</a:t>
            </a:r>
            <a:br>
              <a:rPr lang="en-IN"/>
            </a:br>
            <a:endParaRPr lang="en-IN"/>
          </a:p>
          <a:p>
            <a:r>
              <a:rPr lang="en-IN"/>
              <a:t>Device powerratings are used for reports</a:t>
            </a:r>
          </a:p>
          <a:p>
            <a:endParaRPr lang="en-IN"/>
          </a:p>
          <a:p>
            <a:r>
              <a:rPr lang="en-IN"/>
              <a:t>Viewed via dashboard</a:t>
            </a:r>
          </a:p>
        </p:txBody>
      </p:sp>
      <p:sp>
        <p:nvSpPr>
          <p:cNvPr id="5" name="Text Placeholder 4">
            <a:extLst>
              <a:ext uri="{FF2B5EF4-FFF2-40B4-BE49-F238E27FC236}">
                <a16:creationId xmlns:a16="http://schemas.microsoft.com/office/drawing/2014/main" id="{2426ACA9-CB03-B997-3C57-1E925D039B75}"/>
              </a:ext>
            </a:extLst>
          </p:cNvPr>
          <p:cNvSpPr>
            <a:spLocks noGrp="1"/>
          </p:cNvSpPr>
          <p:nvPr>
            <p:ph type="body" sz="quarter" idx="52"/>
          </p:nvPr>
        </p:nvSpPr>
        <p:spPr>
          <a:xfrm>
            <a:off x="7326319" y="2067143"/>
            <a:ext cx="1865376" cy="3326973"/>
          </a:xfrm>
        </p:spPr>
        <p:txBody>
          <a:bodyPr/>
          <a:lstStyle/>
          <a:p>
            <a:r>
              <a:rPr lang="en-US"/>
              <a:t>Energy consumption data is collected  and stored with timestamps for accurate tracking.</a:t>
            </a:r>
          </a:p>
          <a:p>
            <a:endParaRPr lang="en-US" b="1"/>
          </a:p>
          <a:p>
            <a:r>
              <a:rPr lang="en-US"/>
              <a:t>Reports are available for download in CSV format.</a:t>
            </a:r>
            <a:endParaRPr lang="en-IN"/>
          </a:p>
        </p:txBody>
      </p:sp>
      <p:sp>
        <p:nvSpPr>
          <p:cNvPr id="6" name="Text Placeholder 5">
            <a:extLst>
              <a:ext uri="{FF2B5EF4-FFF2-40B4-BE49-F238E27FC236}">
                <a16:creationId xmlns:a16="http://schemas.microsoft.com/office/drawing/2014/main" id="{6DE7EEDD-82D1-2234-0DE2-A877FB392237}"/>
              </a:ext>
            </a:extLst>
          </p:cNvPr>
          <p:cNvSpPr>
            <a:spLocks noGrp="1"/>
          </p:cNvSpPr>
          <p:nvPr>
            <p:ph type="body" sz="quarter" idx="53"/>
          </p:nvPr>
        </p:nvSpPr>
        <p:spPr>
          <a:xfrm>
            <a:off x="9488424" y="2067143"/>
            <a:ext cx="1865376" cy="3326973"/>
          </a:xfrm>
        </p:spPr>
        <p:txBody>
          <a:bodyPr/>
          <a:lstStyle/>
          <a:p>
            <a:r>
              <a:rPr lang="en-US"/>
              <a:t>The system allows users to define </a:t>
            </a:r>
            <a:r>
              <a:rPr lang="en-US" b="1"/>
              <a:t>schedules</a:t>
            </a:r>
            <a:r>
              <a:rPr lang="en-US"/>
              <a:t> for turning devices ON or OFF.</a:t>
            </a:r>
          </a:p>
          <a:p>
            <a:endParaRPr lang="en-US"/>
          </a:p>
          <a:p>
            <a:r>
              <a:rPr lang="en-US" b="1"/>
              <a:t>Rule-based automation</a:t>
            </a:r>
            <a:r>
              <a:rPr lang="en-US"/>
              <a:t> reduces energy wastage by preventing unnecessary device operation.</a:t>
            </a:r>
            <a:endParaRPr lang="en-IN"/>
          </a:p>
        </p:txBody>
      </p:sp>
      <p:sp>
        <p:nvSpPr>
          <p:cNvPr id="7" name="Text Placeholder 6">
            <a:extLst>
              <a:ext uri="{FF2B5EF4-FFF2-40B4-BE49-F238E27FC236}">
                <a16:creationId xmlns:a16="http://schemas.microsoft.com/office/drawing/2014/main" id="{0D03EDBC-1A13-86F4-CEEB-A03F5FC739BB}"/>
              </a:ext>
            </a:extLst>
          </p:cNvPr>
          <p:cNvSpPr>
            <a:spLocks noGrp="1"/>
          </p:cNvSpPr>
          <p:nvPr>
            <p:ph type="body" sz="quarter" idx="27"/>
          </p:nvPr>
        </p:nvSpPr>
        <p:spPr>
          <a:xfrm>
            <a:off x="567613" y="597665"/>
            <a:ext cx="2016966" cy="866219"/>
          </a:xfrm>
        </p:spPr>
        <p:txBody>
          <a:bodyPr/>
          <a:lstStyle/>
          <a:p>
            <a:r>
              <a:rPr lang="en-IN"/>
              <a:t>Authentication and Role Management</a:t>
            </a:r>
          </a:p>
        </p:txBody>
      </p:sp>
      <p:sp>
        <p:nvSpPr>
          <p:cNvPr id="9" name="Text Placeholder 8">
            <a:extLst>
              <a:ext uri="{FF2B5EF4-FFF2-40B4-BE49-F238E27FC236}">
                <a16:creationId xmlns:a16="http://schemas.microsoft.com/office/drawing/2014/main" id="{1ACC45E2-A2C3-948B-6993-3302A626C5B5}"/>
              </a:ext>
            </a:extLst>
          </p:cNvPr>
          <p:cNvSpPr>
            <a:spLocks noGrp="1"/>
          </p:cNvSpPr>
          <p:nvPr>
            <p:ph type="body" sz="quarter" idx="46"/>
          </p:nvPr>
        </p:nvSpPr>
        <p:spPr>
          <a:xfrm>
            <a:off x="2888789" y="597665"/>
            <a:ext cx="1865376" cy="880627"/>
          </a:xfrm>
        </p:spPr>
        <p:txBody>
          <a:bodyPr/>
          <a:lstStyle/>
          <a:p>
            <a:r>
              <a:rPr lang="en-IN"/>
              <a:t>Smart Device Management</a:t>
            </a:r>
          </a:p>
        </p:txBody>
      </p:sp>
      <p:sp>
        <p:nvSpPr>
          <p:cNvPr id="10" name="Text Placeholder 9">
            <a:extLst>
              <a:ext uri="{FF2B5EF4-FFF2-40B4-BE49-F238E27FC236}">
                <a16:creationId xmlns:a16="http://schemas.microsoft.com/office/drawing/2014/main" id="{844FC6E6-A55C-7358-8694-74B6B2E4D6F0}"/>
              </a:ext>
            </a:extLst>
          </p:cNvPr>
          <p:cNvSpPr>
            <a:spLocks noGrp="1"/>
          </p:cNvSpPr>
          <p:nvPr>
            <p:ph type="body" sz="quarter" idx="47"/>
          </p:nvPr>
        </p:nvSpPr>
        <p:spPr>
          <a:xfrm>
            <a:off x="5163312" y="597665"/>
            <a:ext cx="1865376" cy="880627"/>
          </a:xfrm>
        </p:spPr>
        <p:txBody>
          <a:bodyPr/>
          <a:lstStyle/>
          <a:p>
            <a:r>
              <a:rPr lang="en-IN"/>
              <a:t>Energy Tracking</a:t>
            </a:r>
          </a:p>
        </p:txBody>
      </p:sp>
      <p:sp>
        <p:nvSpPr>
          <p:cNvPr id="11" name="Text Placeholder 10">
            <a:extLst>
              <a:ext uri="{FF2B5EF4-FFF2-40B4-BE49-F238E27FC236}">
                <a16:creationId xmlns:a16="http://schemas.microsoft.com/office/drawing/2014/main" id="{3B6568EE-909F-2A84-F5D3-2E0510D87EF9}"/>
              </a:ext>
            </a:extLst>
          </p:cNvPr>
          <p:cNvSpPr>
            <a:spLocks noGrp="1"/>
          </p:cNvSpPr>
          <p:nvPr>
            <p:ph type="body" sz="quarter" idx="48"/>
          </p:nvPr>
        </p:nvSpPr>
        <p:spPr>
          <a:xfrm>
            <a:off x="7326319" y="597666"/>
            <a:ext cx="1865376" cy="880626"/>
          </a:xfrm>
        </p:spPr>
        <p:txBody>
          <a:bodyPr/>
          <a:lstStyle/>
          <a:p>
            <a:r>
              <a:rPr lang="en-IN"/>
              <a:t>Analytics Dashboard</a:t>
            </a:r>
          </a:p>
        </p:txBody>
      </p:sp>
      <p:sp>
        <p:nvSpPr>
          <p:cNvPr id="12" name="Text Placeholder 11">
            <a:extLst>
              <a:ext uri="{FF2B5EF4-FFF2-40B4-BE49-F238E27FC236}">
                <a16:creationId xmlns:a16="http://schemas.microsoft.com/office/drawing/2014/main" id="{FA48226B-023B-F969-BE60-27F86ED9F48D}"/>
              </a:ext>
            </a:extLst>
          </p:cNvPr>
          <p:cNvSpPr>
            <a:spLocks noGrp="1"/>
          </p:cNvSpPr>
          <p:nvPr>
            <p:ph type="body" sz="quarter" idx="49"/>
          </p:nvPr>
        </p:nvSpPr>
        <p:spPr>
          <a:xfrm>
            <a:off x="9488424" y="597665"/>
            <a:ext cx="1865376" cy="880626"/>
          </a:xfrm>
        </p:spPr>
        <p:txBody>
          <a:bodyPr/>
          <a:lstStyle/>
          <a:p>
            <a:r>
              <a:rPr lang="en-IN"/>
              <a:t>Scheduling and Automation</a:t>
            </a:r>
          </a:p>
        </p:txBody>
      </p:sp>
      <p:sp>
        <p:nvSpPr>
          <p:cNvPr id="14" name="Slide Number Placeholder 13">
            <a:extLst>
              <a:ext uri="{FF2B5EF4-FFF2-40B4-BE49-F238E27FC236}">
                <a16:creationId xmlns:a16="http://schemas.microsoft.com/office/drawing/2014/main" id="{B3E2381A-50DC-4C52-89E5-402C101D56B5}"/>
              </a:ext>
            </a:extLst>
          </p:cNvPr>
          <p:cNvSpPr>
            <a:spLocks noGrp="1"/>
          </p:cNvSpPr>
          <p:nvPr>
            <p:ph type="sldNum" sz="quarter" idx="55"/>
          </p:nvPr>
        </p:nvSpPr>
        <p:spPr/>
        <p:txBody>
          <a:bodyPr/>
          <a:lstStyle/>
          <a:p>
            <a:fld id="{47FEACEE-25B4-4A2D-B147-27296E36371D}" type="slidenum">
              <a:rPr lang="en-US" altLang="zh-CN" noProof="0" smtClean="0"/>
              <a:pPr/>
              <a:t>8</a:t>
            </a:fld>
            <a:endParaRPr lang="en-US" altLang="zh-CN" noProof="0" dirty="0"/>
          </a:p>
        </p:txBody>
      </p:sp>
    </p:spTree>
    <p:extLst>
      <p:ext uri="{BB962C8B-B14F-4D97-AF65-F5344CB8AC3E}">
        <p14:creationId xmlns:p14="http://schemas.microsoft.com/office/powerpoint/2010/main" val="3654940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89949-7CB5-DCEE-54D4-3704E1EDF7F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2BA81EA-6CA0-33F7-F1B6-2B7F484BE0B7}"/>
              </a:ext>
            </a:extLst>
          </p:cNvPr>
          <p:cNvSpPr/>
          <p:nvPr/>
        </p:nvSpPr>
        <p:spPr>
          <a:xfrm>
            <a:off x="404569" y="308111"/>
            <a:ext cx="6586932" cy="923330"/>
          </a:xfrm>
          <a:prstGeom prst="rect">
            <a:avLst/>
          </a:prstGeom>
          <a:noFill/>
        </p:spPr>
        <p:txBody>
          <a:bodyPr wrap="none" lIns="91440" tIns="45720" rIns="91440" bIns="45720">
            <a:spAutoFit/>
          </a:bodyPr>
          <a:lstStyle/>
          <a:p>
            <a:pPr algn="ctr"/>
            <a:r>
              <a:rPr lang="en-IN" sz="5400"/>
              <a:t>Real-World Scenarios:</a:t>
            </a:r>
            <a:endParaRPr lang="en-US" sz="5400" b="0" cap="none" spc="0">
              <a:ln w="0"/>
              <a:solidFill>
                <a:schemeClr val="tx1"/>
              </a:solidFill>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367A5444-7531-4B7A-7131-1888B2658B4F}"/>
              </a:ext>
            </a:extLst>
          </p:cNvPr>
          <p:cNvSpPr txBox="1"/>
          <p:nvPr/>
        </p:nvSpPr>
        <p:spPr>
          <a:xfrm>
            <a:off x="-197118" y="1455576"/>
            <a:ext cx="7790305" cy="369332"/>
          </a:xfrm>
          <a:prstGeom prst="rect">
            <a:avLst/>
          </a:prstGeom>
        </p:spPr>
        <p:txBody>
          <a:bodyPr wrap="square" rtlCol="0">
            <a:spAutoFit/>
          </a:bodyPr>
          <a:lstStyle/>
          <a:p>
            <a:pPr marL="0" indent="0" algn="ctr">
              <a:lnSpc>
                <a:spcPct val="100000"/>
              </a:lnSpc>
              <a:spcBef>
                <a:spcPts val="0"/>
              </a:spcBef>
              <a:buFontTx/>
              <a:buNone/>
            </a:pPr>
            <a:r>
              <a:rPr lang="en-IN" sz="1800">
                <a:latin typeface="Posterama" panose="020B0504020200020000" pitchFamily="34" charset="0"/>
                <a:ea typeface="微软雅黑"/>
                <a:cs typeface="Posterama" panose="020B0504020200020000" pitchFamily="34" charset="0"/>
              </a:rPr>
              <a:t>Smart Home Energy Management is used in scenarios like: </a:t>
            </a:r>
          </a:p>
        </p:txBody>
      </p:sp>
      <p:sp>
        <p:nvSpPr>
          <p:cNvPr id="5" name="TextBox 4">
            <a:extLst>
              <a:ext uri="{FF2B5EF4-FFF2-40B4-BE49-F238E27FC236}">
                <a16:creationId xmlns:a16="http://schemas.microsoft.com/office/drawing/2014/main" id="{4F5BEC2B-39E9-035D-6C62-E0ED1801C0E4}"/>
              </a:ext>
            </a:extLst>
          </p:cNvPr>
          <p:cNvSpPr txBox="1"/>
          <p:nvPr/>
        </p:nvSpPr>
        <p:spPr>
          <a:xfrm>
            <a:off x="1392995" y="2121455"/>
            <a:ext cx="6200192" cy="646331"/>
          </a:xfrm>
          <a:prstGeom prst="rect">
            <a:avLst/>
          </a:prstGeom>
          <a:noFill/>
        </p:spPr>
        <p:txBody>
          <a:bodyPr wrap="square">
            <a:spAutoFit/>
          </a:bodyPr>
          <a:lstStyle/>
          <a:p>
            <a:r>
              <a:rPr lang="en-US"/>
              <a:t>Devices like </a:t>
            </a:r>
            <a:r>
              <a:rPr lang="en-US" b="1"/>
              <a:t>water heaters or air conditioners</a:t>
            </a:r>
            <a:r>
              <a:rPr lang="en-US"/>
              <a:t> can be scheduled to turn OFF automatically when not in use.</a:t>
            </a:r>
            <a:endParaRPr lang="en-IN"/>
          </a:p>
        </p:txBody>
      </p:sp>
      <p:sp>
        <p:nvSpPr>
          <p:cNvPr id="7" name="TextBox 6">
            <a:extLst>
              <a:ext uri="{FF2B5EF4-FFF2-40B4-BE49-F238E27FC236}">
                <a16:creationId xmlns:a16="http://schemas.microsoft.com/office/drawing/2014/main" id="{2E2F4C46-1A22-34B8-53B3-E612107D2DE1}"/>
              </a:ext>
            </a:extLst>
          </p:cNvPr>
          <p:cNvSpPr txBox="1"/>
          <p:nvPr/>
        </p:nvSpPr>
        <p:spPr>
          <a:xfrm>
            <a:off x="1392995" y="3213823"/>
            <a:ext cx="6200192" cy="646331"/>
          </a:xfrm>
          <a:prstGeom prst="rect">
            <a:avLst/>
          </a:prstGeom>
          <a:noFill/>
        </p:spPr>
        <p:txBody>
          <a:bodyPr wrap="square">
            <a:spAutoFit/>
          </a:bodyPr>
          <a:lstStyle/>
          <a:p>
            <a:r>
              <a:rPr lang="en-US"/>
              <a:t>Lights and fans can be </a:t>
            </a:r>
            <a:r>
              <a:rPr lang="en-US" b="1"/>
              <a:t>auto-disabled during daytime or when occupants are away</a:t>
            </a:r>
            <a:r>
              <a:rPr lang="en-US"/>
              <a:t>.</a:t>
            </a:r>
            <a:endParaRPr lang="en-IN"/>
          </a:p>
        </p:txBody>
      </p:sp>
      <p:sp>
        <p:nvSpPr>
          <p:cNvPr id="9" name="TextBox 8">
            <a:extLst>
              <a:ext uri="{FF2B5EF4-FFF2-40B4-BE49-F238E27FC236}">
                <a16:creationId xmlns:a16="http://schemas.microsoft.com/office/drawing/2014/main" id="{CFEAB3AA-E361-2FAA-1A79-EE8EA012FBD4}"/>
              </a:ext>
            </a:extLst>
          </p:cNvPr>
          <p:cNvSpPr txBox="1"/>
          <p:nvPr/>
        </p:nvSpPr>
        <p:spPr>
          <a:xfrm>
            <a:off x="1392995" y="4306191"/>
            <a:ext cx="6200192" cy="646331"/>
          </a:xfrm>
          <a:prstGeom prst="rect">
            <a:avLst/>
          </a:prstGeom>
          <a:noFill/>
        </p:spPr>
        <p:txBody>
          <a:bodyPr wrap="square">
            <a:spAutoFit/>
          </a:bodyPr>
          <a:lstStyle/>
          <a:p>
            <a:r>
              <a:rPr lang="en-US"/>
              <a:t>Appliance-wise bar charts reveal </a:t>
            </a:r>
            <a:r>
              <a:rPr lang="en-US" b="1"/>
              <a:t>energy-hungry devices</a:t>
            </a:r>
            <a:r>
              <a:rPr lang="en-US"/>
              <a:t>, enabling users to take corrective action.</a:t>
            </a:r>
            <a:endParaRPr lang="en-IN"/>
          </a:p>
        </p:txBody>
      </p:sp>
      <p:sp>
        <p:nvSpPr>
          <p:cNvPr id="11" name="TextBox 10">
            <a:extLst>
              <a:ext uri="{FF2B5EF4-FFF2-40B4-BE49-F238E27FC236}">
                <a16:creationId xmlns:a16="http://schemas.microsoft.com/office/drawing/2014/main" id="{22A66096-9AD9-AEAF-DC23-23D6447DDA1B}"/>
              </a:ext>
            </a:extLst>
          </p:cNvPr>
          <p:cNvSpPr txBox="1"/>
          <p:nvPr/>
        </p:nvSpPr>
        <p:spPr>
          <a:xfrm>
            <a:off x="1392995" y="5398559"/>
            <a:ext cx="6200192" cy="646331"/>
          </a:xfrm>
          <a:prstGeom prst="rect">
            <a:avLst/>
          </a:prstGeom>
          <a:noFill/>
        </p:spPr>
        <p:txBody>
          <a:bodyPr wrap="square">
            <a:spAutoFit/>
          </a:bodyPr>
          <a:lstStyle/>
          <a:p>
            <a:r>
              <a:rPr lang="en-US"/>
              <a:t>Automation minimizes </a:t>
            </a:r>
            <a:r>
              <a:rPr lang="en-US" b="1"/>
              <a:t>human dependency</a:t>
            </a:r>
            <a:r>
              <a:rPr lang="en-US"/>
              <a:t>, preventing energy wastage due to forgotten appliances</a:t>
            </a:r>
            <a:endParaRPr lang="en-IN"/>
          </a:p>
        </p:txBody>
      </p:sp>
      <p:sp>
        <p:nvSpPr>
          <p:cNvPr id="14" name="Arrow: Pentagon 13">
            <a:extLst>
              <a:ext uri="{FF2B5EF4-FFF2-40B4-BE49-F238E27FC236}">
                <a16:creationId xmlns:a16="http://schemas.microsoft.com/office/drawing/2014/main" id="{30C0CCF1-7153-AC52-FA77-142A8638D10E}"/>
              </a:ext>
            </a:extLst>
          </p:cNvPr>
          <p:cNvSpPr/>
          <p:nvPr/>
        </p:nvSpPr>
        <p:spPr>
          <a:xfrm>
            <a:off x="7840837" y="2561367"/>
            <a:ext cx="2343150" cy="1746967"/>
          </a:xfrm>
          <a:prstGeom prst="homePlate">
            <a:avLst/>
          </a:prstGeom>
          <a:blipFill>
            <a:blip r:embed="rId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Pentagon 14">
            <a:extLst>
              <a:ext uri="{FF2B5EF4-FFF2-40B4-BE49-F238E27FC236}">
                <a16:creationId xmlns:a16="http://schemas.microsoft.com/office/drawing/2014/main" id="{016532A2-999C-C14D-E135-10B7A8F398B8}"/>
              </a:ext>
            </a:extLst>
          </p:cNvPr>
          <p:cNvSpPr/>
          <p:nvPr/>
        </p:nvSpPr>
        <p:spPr>
          <a:xfrm rot="10800000">
            <a:off x="9848850" y="1455576"/>
            <a:ext cx="2343150" cy="1746967"/>
          </a:xfrm>
          <a:prstGeom prst="homePlate">
            <a:avLst/>
          </a:prstGeom>
          <a:blipFill dpi="0" rotWithShape="0">
            <a:blip r:embed="rId3"/>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Pentagon 15">
            <a:extLst>
              <a:ext uri="{FF2B5EF4-FFF2-40B4-BE49-F238E27FC236}">
                <a16:creationId xmlns:a16="http://schemas.microsoft.com/office/drawing/2014/main" id="{F4E1F9E2-02DD-10D0-FD6B-922CF5DC46E1}"/>
              </a:ext>
            </a:extLst>
          </p:cNvPr>
          <p:cNvSpPr/>
          <p:nvPr/>
        </p:nvSpPr>
        <p:spPr>
          <a:xfrm>
            <a:off x="7840837" y="77941"/>
            <a:ext cx="2343150" cy="1746967"/>
          </a:xfrm>
          <a:prstGeom prst="homePlate">
            <a:avLst/>
          </a:prstGeom>
          <a:blipFill>
            <a:blip r:embed="rId4"/>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Pentagon 17">
            <a:extLst>
              <a:ext uri="{FF2B5EF4-FFF2-40B4-BE49-F238E27FC236}">
                <a16:creationId xmlns:a16="http://schemas.microsoft.com/office/drawing/2014/main" id="{8F1C80F6-DC17-15BB-BC0B-CD489EEFD098}"/>
              </a:ext>
            </a:extLst>
          </p:cNvPr>
          <p:cNvSpPr/>
          <p:nvPr/>
        </p:nvSpPr>
        <p:spPr>
          <a:xfrm rot="10800000">
            <a:off x="9848850" y="3860154"/>
            <a:ext cx="2343150" cy="1746967"/>
          </a:xfrm>
          <a:prstGeom prst="homePlate">
            <a:avLst/>
          </a:prstGeom>
          <a:blipFill>
            <a:blip r:embed="rId5"/>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Pentagon 18">
            <a:extLst>
              <a:ext uri="{FF2B5EF4-FFF2-40B4-BE49-F238E27FC236}">
                <a16:creationId xmlns:a16="http://schemas.microsoft.com/office/drawing/2014/main" id="{5F9D3EBD-3ADC-6191-3ACB-D6854419539F}"/>
              </a:ext>
            </a:extLst>
          </p:cNvPr>
          <p:cNvSpPr/>
          <p:nvPr/>
        </p:nvSpPr>
        <p:spPr>
          <a:xfrm>
            <a:off x="7840837" y="5033092"/>
            <a:ext cx="2343150" cy="1746967"/>
          </a:xfrm>
          <a:prstGeom prst="homePlate">
            <a:avLst/>
          </a:prstGeom>
          <a:blipFill>
            <a:blip r:embed="rId6"/>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10099686"/>
      </p:ext>
    </p:extLst>
  </p:cSld>
  <p:clrMapOvr>
    <a:masterClrMapping/>
  </p:clrMapOvr>
</p:sld>
</file>

<file path=ppt/theme/theme1.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Light Presentation_win32_v5" id="{045A9B2F-7300-4673-816B-F1EB3C673B2C}" vid="{27F8BD87-6984-44CA-8D4F-354B20CB0C1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5515263-A3DE-4193-B6AA-5C449C94519F}">
  <ds:schemaRefs>
    <ds:schemaRef ds:uri="http://schemas.microsoft.com/sharepoint/v3/contenttype/forms"/>
  </ds:schemaRefs>
</ds:datastoreItem>
</file>

<file path=customXml/itemProps2.xml><?xml version="1.0" encoding="utf-8"?>
<ds:datastoreItem xmlns:ds="http://schemas.openxmlformats.org/officeDocument/2006/customXml" ds:itemID="{74CFA8B0-C7B8-4655-A378-2962C04794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AD9BE2-6B3D-4616-B044-300A8177DEA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440</TotalTime>
  <Words>844</Words>
  <Application>Microsoft Office PowerPoint</Application>
  <PresentationFormat>Widescreen</PresentationFormat>
  <Paragraphs>107</Paragraphs>
  <Slides>13</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vt:i4>
      </vt:variant>
    </vt:vector>
  </HeadingPairs>
  <TitlesOfParts>
    <vt:vector size="25" baseType="lpstr">
      <vt:lpstr>等线</vt:lpstr>
      <vt:lpstr>Abadi</vt:lpstr>
      <vt:lpstr>Aptos</vt:lpstr>
      <vt:lpstr>Arial</vt:lpstr>
      <vt:lpstr>Calibri</vt:lpstr>
      <vt:lpstr>Courier New</vt:lpstr>
      <vt:lpstr>Eras Bold ITC</vt:lpstr>
      <vt:lpstr>Posterama</vt:lpstr>
      <vt:lpstr>Posterama Text Black</vt:lpstr>
      <vt:lpstr>Posterama Text SemiBold</vt:lpstr>
      <vt:lpstr>Wingdings</vt:lpstr>
      <vt:lpstr>Custom​​</vt:lpstr>
      <vt:lpstr>SMART HOME ENERGY MANAGEMENT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Jayanth royal</dc:creator>
  <cp:lastModifiedBy>swetha palley</cp:lastModifiedBy>
  <cp:revision>6</cp:revision>
  <dcterms:created xsi:type="dcterms:W3CDTF">2026-01-29T13:09:56Z</dcterms:created>
  <dcterms:modified xsi:type="dcterms:W3CDTF">2026-01-30T12:44:41Z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